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36"/>
  </p:notesMasterIdLst>
  <p:handoutMasterIdLst>
    <p:handoutMasterId r:id="rId37"/>
  </p:handoutMasterIdLst>
  <p:sldIdLst>
    <p:sldId id="454" r:id="rId5"/>
    <p:sldId id="529" r:id="rId6"/>
    <p:sldId id="552" r:id="rId7"/>
    <p:sldId id="532" r:id="rId8"/>
    <p:sldId id="533" r:id="rId9"/>
    <p:sldId id="537" r:id="rId10"/>
    <p:sldId id="536" r:id="rId11"/>
    <p:sldId id="534" r:id="rId12"/>
    <p:sldId id="538" r:id="rId13"/>
    <p:sldId id="547" r:id="rId14"/>
    <p:sldId id="535" r:id="rId15"/>
    <p:sldId id="539" r:id="rId16"/>
    <p:sldId id="531" r:id="rId17"/>
    <p:sldId id="540" r:id="rId18"/>
    <p:sldId id="541" r:id="rId19"/>
    <p:sldId id="542" r:id="rId20"/>
    <p:sldId id="545" r:id="rId21"/>
    <p:sldId id="543" r:id="rId22"/>
    <p:sldId id="544" r:id="rId23"/>
    <p:sldId id="551" r:id="rId24"/>
    <p:sldId id="546" r:id="rId25"/>
    <p:sldId id="548" r:id="rId26"/>
    <p:sldId id="549" r:id="rId27"/>
    <p:sldId id="553" r:id="rId28"/>
    <p:sldId id="550" r:id="rId29"/>
    <p:sldId id="557" r:id="rId30"/>
    <p:sldId id="556" r:id="rId31"/>
    <p:sldId id="555" r:id="rId32"/>
    <p:sldId id="559" r:id="rId33"/>
    <p:sldId id="560" r:id="rId34"/>
    <p:sldId id="561" r:id="rId35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59" autoAdjust="0"/>
    <p:restoredTop sz="73878"/>
  </p:normalViewPr>
  <p:slideViewPr>
    <p:cSldViewPr snapToGrid="0">
      <p:cViewPr varScale="1">
        <p:scale>
          <a:sx n="93" d="100"/>
          <a:sy n="93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568C1-57B5-06B4-9CDE-B1EEC82A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99717-B9A8-99C9-FEA6-CC4ED234C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FA9D6-4CB8-11C6-F597-280F28C3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55DAA-3AB1-AD9E-EFC0-0BCED765D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E7C2-9FE6-9B02-CF35-230B824E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96825-BB92-9BA6-20A8-B29E622A2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65E89-0D59-D145-1046-34791A184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C9128-F619-24D9-9A64-BD3816AE4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9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719C7-EC4E-80D3-478F-EE9C42311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7806B-E94E-8D69-9FED-BD3E6CD08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BF799-2695-E9A0-7BF9-F0DADFE6A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54997-6467-8965-9C2B-14A5E035D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2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9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0CA8B-6873-8B48-DF9E-595523EB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445E5-F39A-0D80-10C8-41D01EE4C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B82F4-248F-9927-8841-8FDDD8725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74B5A-0EA7-9DF6-D240-BB1AEBF3D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5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ACAF2-7A22-BAF3-C1E0-4DEE0D6E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33132-BD33-F6A7-55E8-D13EEEF48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844ED-57B3-2F20-598F-487DE8896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FBCA1-5F6A-D3C6-5D49-E7369D33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38884-F0FE-91AA-35EA-64250513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B777D-0A6C-4D29-52EA-FDC3BD7A3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41800-F822-454C-CD45-7615D04E3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5D2EE-AB36-F804-7709-3085403BF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8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21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30/10/2024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27E7-B133-0508-9C85-CBD04B64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Korrelasjonsenergi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96ACE-20CD-96F2-A6AD-BD8F1037F73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Følgende separasjon er nyttig: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kan også splitte bølgefunksjonen tilsvarende: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4BAF4-BE16-780F-A810-8B8BD60F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564" y="1971386"/>
            <a:ext cx="2184400" cy="3937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12647B0C-0AAE-E654-81C9-C446D91DBE66}"/>
              </a:ext>
            </a:extLst>
          </p:cNvPr>
          <p:cNvSpPr/>
          <p:nvPr/>
        </p:nvSpPr>
        <p:spPr>
          <a:xfrm>
            <a:off x="7827819" y="2407202"/>
            <a:ext cx="3103418" cy="1163782"/>
          </a:xfrm>
          <a:prstGeom prst="borderCallout1">
            <a:avLst>
              <a:gd name="adj1" fmla="val 18750"/>
              <a:gd name="adj2" fmla="val -8333"/>
              <a:gd name="adj3" fmla="val -7140"/>
              <a:gd name="adj4" fmla="val -34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Energibidraget fra avviket fra </a:t>
            </a:r>
            <a:r>
              <a:rPr lang="nb-NO" sz="2000" dirty="0" err="1"/>
              <a:t>Hartree</a:t>
            </a:r>
            <a:r>
              <a:rPr lang="nb-NO" sz="2000" dirty="0"/>
              <a:t>-</a:t>
            </a:r>
            <a:r>
              <a:rPr lang="nb-NO" sz="2000" dirty="0" err="1"/>
              <a:t>Fock</a:t>
            </a:r>
            <a:r>
              <a:rPr lang="nb-NO" sz="2000" dirty="0"/>
              <a:t>-teori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1DDB4-EE38-7438-0FEF-DB916033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464" y="4492915"/>
            <a:ext cx="2413000" cy="3937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EA0BEDC3-B1ED-D09E-99C5-3A45B0C5D18D}"/>
              </a:ext>
            </a:extLst>
          </p:cNvPr>
          <p:cNvSpPr/>
          <p:nvPr/>
        </p:nvSpPr>
        <p:spPr>
          <a:xfrm>
            <a:off x="6608618" y="5286273"/>
            <a:ext cx="3269672" cy="968539"/>
          </a:xfrm>
          <a:prstGeom prst="borderCallout1">
            <a:avLst>
              <a:gd name="adj1" fmla="val 18750"/>
              <a:gd name="adj2" fmla="val -8333"/>
              <a:gd name="adj3" fmla="val -40473"/>
              <a:gd name="adj4" fmla="val -35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For å bevare normering</a:t>
            </a:r>
          </a:p>
        </p:txBody>
      </p:sp>
    </p:spTree>
    <p:extLst>
      <p:ext uri="{BB962C8B-B14F-4D97-AF65-F5344CB8AC3E}">
        <p14:creationId xmlns:p14="http://schemas.microsoft.com/office/powerpoint/2010/main" val="172728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ell&#10;&#10;Description automatically generated">
            <a:extLst>
              <a:ext uri="{FF2B5EF4-FFF2-40B4-BE49-F238E27FC236}">
                <a16:creationId xmlns:a16="http://schemas.microsoft.com/office/drawing/2014/main" id="{511C9E6A-C692-E635-5BCE-2BF8419B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10" y="916012"/>
            <a:ext cx="5992922" cy="55760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11CFEB-69A3-3904-A15F-E2EFEE5E9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Ikke «sære» eksempler av akademisk interesse!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0387C-3016-0540-B8F1-FF1AC171810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992923" cy="4975236"/>
          </a:xfrm>
        </p:spPr>
        <p:txBody>
          <a:bodyPr/>
          <a:lstStyle/>
          <a:p>
            <a:r>
              <a:rPr lang="nb-NO" dirty="0"/>
              <a:t>Molekylært oksygen er et </a:t>
            </a:r>
            <a:r>
              <a:rPr lang="nb-NO" dirty="0" err="1"/>
              <a:t>diradikal</a:t>
            </a:r>
            <a:r>
              <a:rPr lang="nb-NO" dirty="0"/>
              <a:t>!</a:t>
            </a:r>
          </a:p>
          <a:p>
            <a:r>
              <a:rPr lang="nb-NO" dirty="0"/>
              <a:t>Figuren viser valensorbitalene O</a:t>
            </a:r>
            <a:r>
              <a:rPr lang="nb-NO" baseline="-25000" dirty="0"/>
              <a:t>2</a:t>
            </a:r>
          </a:p>
          <a:p>
            <a:r>
              <a:rPr lang="nb-NO" dirty="0"/>
              <a:t>𝜋</a:t>
            </a:r>
            <a:r>
              <a:rPr lang="nb-NO" baseline="-25000" dirty="0"/>
              <a:t>g</a:t>
            </a:r>
            <a:r>
              <a:rPr lang="nb-NO" dirty="0"/>
              <a:t>* er degenerert</a:t>
            </a:r>
          </a:p>
          <a:p>
            <a:r>
              <a:rPr lang="nb-NO" dirty="0"/>
              <a:t>Hunds regel gir at grunntilstanden er en triplett med to uparede elektroner i disse orbitalene</a:t>
            </a:r>
          </a:p>
          <a:p>
            <a:r>
              <a:rPr lang="nb-NO" dirty="0"/>
              <a:t>HF (RHF) kan ikke beskrive denne bølgefunksjonen!</a:t>
            </a:r>
          </a:p>
          <a:p>
            <a:r>
              <a:rPr lang="nb-NO" dirty="0"/>
              <a:t>Ett av de enkleste eksempler på «multireferanseproblemet»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C044F9-E6ED-C38F-B0AD-572056596174}"/>
              </a:ext>
            </a:extLst>
          </p:cNvPr>
          <p:cNvGrpSpPr/>
          <p:nvPr/>
        </p:nvGrpSpPr>
        <p:grpSpPr>
          <a:xfrm>
            <a:off x="9587346" y="3073643"/>
            <a:ext cx="124690" cy="429490"/>
            <a:chOff x="8548255" y="5250873"/>
            <a:chExt cx="124690" cy="42949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F4D45D-3C8C-8CFE-C540-F31C27DB3281}"/>
                </a:ext>
              </a:extLst>
            </p:cNvPr>
            <p:cNvCxnSpPr/>
            <p:nvPr/>
          </p:nvCxnSpPr>
          <p:spPr>
            <a:xfrm flipV="1">
              <a:off x="8548255" y="5250873"/>
              <a:ext cx="0" cy="401782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4AED0E0-70D8-6076-0BFD-6FFABF731420}"/>
                </a:ext>
              </a:extLst>
            </p:cNvPr>
            <p:cNvCxnSpPr>
              <a:cxnSpLocks/>
            </p:cNvCxnSpPr>
            <p:nvPr/>
          </p:nvCxnSpPr>
          <p:spPr>
            <a:xfrm>
              <a:off x="8672945" y="5250873"/>
              <a:ext cx="0" cy="42949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34182F-99EE-6968-BD4F-819D4D3CB6D8}"/>
              </a:ext>
            </a:extLst>
          </p:cNvPr>
          <p:cNvGrpSpPr/>
          <p:nvPr/>
        </p:nvGrpSpPr>
        <p:grpSpPr>
          <a:xfrm>
            <a:off x="8485910" y="3810000"/>
            <a:ext cx="124690" cy="429490"/>
            <a:chOff x="8548255" y="5250873"/>
            <a:chExt cx="124690" cy="42949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92700E-5C60-7C97-E5AF-777BEAA33DCB}"/>
                </a:ext>
              </a:extLst>
            </p:cNvPr>
            <p:cNvCxnSpPr/>
            <p:nvPr/>
          </p:nvCxnSpPr>
          <p:spPr>
            <a:xfrm flipV="1">
              <a:off x="8548255" y="5250873"/>
              <a:ext cx="0" cy="401782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75D3D3-9A1A-A827-3BBD-A859F67FB0B4}"/>
                </a:ext>
              </a:extLst>
            </p:cNvPr>
            <p:cNvCxnSpPr>
              <a:cxnSpLocks/>
            </p:cNvCxnSpPr>
            <p:nvPr/>
          </p:nvCxnSpPr>
          <p:spPr>
            <a:xfrm>
              <a:off x="8672945" y="5250873"/>
              <a:ext cx="0" cy="42949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1B1C7-911F-4B20-5561-0D8754AB15B6}"/>
              </a:ext>
            </a:extLst>
          </p:cNvPr>
          <p:cNvGrpSpPr/>
          <p:nvPr/>
        </p:nvGrpSpPr>
        <p:grpSpPr>
          <a:xfrm>
            <a:off x="8188037" y="3059788"/>
            <a:ext cx="124690" cy="429490"/>
            <a:chOff x="8548255" y="5250873"/>
            <a:chExt cx="124690" cy="42949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28AA30-B1BD-0926-9281-48663AC0BB2A}"/>
                </a:ext>
              </a:extLst>
            </p:cNvPr>
            <p:cNvCxnSpPr/>
            <p:nvPr/>
          </p:nvCxnSpPr>
          <p:spPr>
            <a:xfrm flipV="1">
              <a:off x="8548255" y="5250873"/>
              <a:ext cx="0" cy="401782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75B771-36D1-1652-6204-B1C29B82DA1E}"/>
                </a:ext>
              </a:extLst>
            </p:cNvPr>
            <p:cNvCxnSpPr>
              <a:cxnSpLocks/>
            </p:cNvCxnSpPr>
            <p:nvPr/>
          </p:nvCxnSpPr>
          <p:spPr>
            <a:xfrm>
              <a:off x="8672945" y="5250873"/>
              <a:ext cx="0" cy="42949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6020A6-7EB0-9EF4-0F0B-A273455F3E2F}"/>
              </a:ext>
            </a:extLst>
          </p:cNvPr>
          <p:cNvGrpSpPr/>
          <p:nvPr/>
        </p:nvGrpSpPr>
        <p:grpSpPr>
          <a:xfrm>
            <a:off x="8541328" y="5512498"/>
            <a:ext cx="124690" cy="429490"/>
            <a:chOff x="8548255" y="5250873"/>
            <a:chExt cx="124690" cy="42949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F65B427-4D82-E1E9-07C6-C189862EB4E2}"/>
                </a:ext>
              </a:extLst>
            </p:cNvPr>
            <p:cNvCxnSpPr/>
            <p:nvPr/>
          </p:nvCxnSpPr>
          <p:spPr>
            <a:xfrm flipV="1">
              <a:off x="8548255" y="5250873"/>
              <a:ext cx="0" cy="401782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EDD68A-5C33-4644-D0F6-4F9890FF9302}"/>
                </a:ext>
              </a:extLst>
            </p:cNvPr>
            <p:cNvCxnSpPr>
              <a:cxnSpLocks/>
            </p:cNvCxnSpPr>
            <p:nvPr/>
          </p:nvCxnSpPr>
          <p:spPr>
            <a:xfrm>
              <a:off x="8672945" y="5250873"/>
              <a:ext cx="0" cy="42949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921CCD-03EC-A873-352D-9AAEA85973C4}"/>
              </a:ext>
            </a:extLst>
          </p:cNvPr>
          <p:cNvCxnSpPr/>
          <p:nvPr/>
        </p:nvCxnSpPr>
        <p:spPr>
          <a:xfrm flipV="1">
            <a:off x="8171136" y="1560249"/>
            <a:ext cx="0" cy="40178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E22F25-540E-2BC1-FD90-14AC9016DB1E}"/>
              </a:ext>
            </a:extLst>
          </p:cNvPr>
          <p:cNvCxnSpPr/>
          <p:nvPr/>
        </p:nvCxnSpPr>
        <p:spPr>
          <a:xfrm flipV="1">
            <a:off x="9712036" y="1554128"/>
            <a:ext cx="0" cy="40178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20269F-8A81-082A-EC6E-47704930AC6F}"/>
              </a:ext>
            </a:extLst>
          </p:cNvPr>
          <p:cNvGrpSpPr/>
          <p:nvPr/>
        </p:nvGrpSpPr>
        <p:grpSpPr>
          <a:xfrm>
            <a:off x="8478983" y="4679964"/>
            <a:ext cx="124690" cy="429490"/>
            <a:chOff x="8548255" y="5250873"/>
            <a:chExt cx="124690" cy="42949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6F9403-33EB-8E2D-2457-D60DC98ADCAC}"/>
                </a:ext>
              </a:extLst>
            </p:cNvPr>
            <p:cNvCxnSpPr/>
            <p:nvPr/>
          </p:nvCxnSpPr>
          <p:spPr>
            <a:xfrm flipV="1">
              <a:off x="8548255" y="5250873"/>
              <a:ext cx="0" cy="401782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E22F5A-0ECA-596C-A623-8823BE725E6E}"/>
                </a:ext>
              </a:extLst>
            </p:cNvPr>
            <p:cNvCxnSpPr>
              <a:cxnSpLocks/>
            </p:cNvCxnSpPr>
            <p:nvPr/>
          </p:nvCxnSpPr>
          <p:spPr>
            <a:xfrm>
              <a:off x="8672945" y="5250873"/>
              <a:ext cx="0" cy="42949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368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A314B-E261-32CF-0053-9883CE99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9D657C5-43C3-35D6-9CFC-595CA1E7BE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62B5810-0D34-E4D9-03BA-CD180E1F72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A7642FB-661B-2B04-5FAB-36489097A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Configuration-Interaction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84ABB0A-1ECF-0F78-203C-68406A0939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7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EBDB-781D-FFC7-2677-5D33DE38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RHF gir 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900B3-51CB-C8F4-81A2-520AD017AC9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3428999"/>
            <a:ext cx="11431663" cy="3267051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Vi skiller mellom </a:t>
            </a:r>
            <a:r>
              <a:rPr lang="nb-NO" u="sng" dirty="0"/>
              <a:t>okkuperte </a:t>
            </a:r>
            <a:r>
              <a:rPr lang="nb-NO" u="sng" dirty="0" err="1"/>
              <a:t>MOer</a:t>
            </a:r>
            <a:r>
              <a:rPr lang="nb-NO" dirty="0"/>
              <a:t> og </a:t>
            </a:r>
            <a:r>
              <a:rPr lang="nb-NO" u="sng" dirty="0"/>
              <a:t>ikke-okkuperte </a:t>
            </a:r>
            <a:r>
              <a:rPr lang="nb-NO" u="sng" dirty="0" err="1"/>
              <a:t>MOer</a:t>
            </a:r>
            <a:r>
              <a:rPr lang="nb-NO" u="sng" dirty="0"/>
              <a:t>:</a:t>
            </a:r>
          </a:p>
          <a:p>
            <a:pPr marL="0" indent="0">
              <a:buNone/>
            </a:pPr>
            <a:endParaRPr lang="nb-NO" u="sng" dirty="0"/>
          </a:p>
          <a:p>
            <a:pPr marL="0" indent="0">
              <a:buNone/>
            </a:pPr>
            <a:endParaRPr lang="nb-NO" u="sng" dirty="0"/>
          </a:p>
          <a:p>
            <a:pPr marL="0" indent="0">
              <a:buNone/>
            </a:pPr>
            <a:endParaRPr lang="nb-NO" u="sng" dirty="0"/>
          </a:p>
          <a:p>
            <a:pPr marL="0" indent="0">
              <a:buNone/>
            </a:pPr>
            <a:r>
              <a:rPr lang="nb-NO" dirty="0"/>
              <a:t>Kun de okkuperte </a:t>
            </a:r>
            <a:r>
              <a:rPr lang="nb-NO" dirty="0" err="1"/>
              <a:t>MOene</a:t>
            </a:r>
            <a:r>
              <a:rPr lang="nb-NO" dirty="0"/>
              <a:t> inngår i RHF-bølgefunksjonen, </a:t>
            </a:r>
            <a:r>
              <a:rPr lang="nb-NO" u="sng" dirty="0"/>
              <a:t>men de ikke-okkuperte kan brukes til å lage mer fleksible bølgefunksjoner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EB95D75-9E73-86F9-AA3D-BC3AA969D669}"/>
              </a:ext>
            </a:extLst>
          </p:cNvPr>
          <p:cNvSpPr/>
          <p:nvPr/>
        </p:nvSpPr>
        <p:spPr>
          <a:xfrm>
            <a:off x="1717963" y="1625471"/>
            <a:ext cx="2549236" cy="12746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AO-basis</a:t>
            </a:r>
          </a:p>
          <a:p>
            <a:pPr algn="ctr"/>
            <a:endParaRPr lang="nb-NO" sz="2000" dirty="0"/>
          </a:p>
          <a:p>
            <a:pPr algn="ctr"/>
            <a:r>
              <a:rPr lang="nb-NO" sz="2000" dirty="0"/>
              <a:t>Atom-lokalisert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F5E2F1-0CDF-2A6A-3684-B6B9E706468C}"/>
              </a:ext>
            </a:extLst>
          </p:cNvPr>
          <p:cNvSpPr/>
          <p:nvPr/>
        </p:nvSpPr>
        <p:spPr>
          <a:xfrm>
            <a:off x="7529495" y="1626343"/>
            <a:ext cx="2549236" cy="12746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MO-basis</a:t>
            </a:r>
          </a:p>
          <a:p>
            <a:pPr algn="ctr"/>
            <a:endParaRPr lang="nb-NO" sz="2000" dirty="0"/>
          </a:p>
          <a:p>
            <a:pPr algn="ctr"/>
            <a:r>
              <a:rPr lang="nb-NO" sz="2000" dirty="0" err="1"/>
              <a:t>Delokalisert</a:t>
            </a:r>
            <a:endParaRPr lang="nb-NO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6D89B9-3B53-EE39-1CC1-FCABB34CC6A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267199" y="2262781"/>
            <a:ext cx="3262296" cy="872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20873FF-C847-1B35-C3AC-52E051B5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31" y="1409474"/>
            <a:ext cx="28194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68D1A-90E7-A22D-C739-AD73C0DC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96" y="4237879"/>
            <a:ext cx="39497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FDD5A-D216-4628-FC02-20FA7C2B5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31" y="4747961"/>
            <a:ext cx="4686300" cy="406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1CE756-FA4E-7CCD-9820-B0630D665668}"/>
              </a:ext>
            </a:extLst>
          </p:cNvPr>
          <p:cNvCxnSpPr>
            <a:cxnSpLocks/>
          </p:cNvCxnSpPr>
          <p:nvPr/>
        </p:nvCxnSpPr>
        <p:spPr>
          <a:xfrm>
            <a:off x="10078731" y="4844242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ED4B2B-6DC7-0B74-6736-669D2267B4D4}"/>
              </a:ext>
            </a:extLst>
          </p:cNvPr>
          <p:cNvCxnSpPr>
            <a:cxnSpLocks/>
          </p:cNvCxnSpPr>
          <p:nvPr/>
        </p:nvCxnSpPr>
        <p:spPr>
          <a:xfrm>
            <a:off x="10078731" y="4507115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AACBE7-89BE-ACDA-2EE1-4C9D21553452}"/>
              </a:ext>
            </a:extLst>
          </p:cNvPr>
          <p:cNvCxnSpPr>
            <a:cxnSpLocks/>
          </p:cNvCxnSpPr>
          <p:nvPr/>
        </p:nvCxnSpPr>
        <p:spPr>
          <a:xfrm>
            <a:off x="10078731" y="4077622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287418-D7A2-EE4B-E507-7F91D7E68736}"/>
              </a:ext>
            </a:extLst>
          </p:cNvPr>
          <p:cNvCxnSpPr>
            <a:cxnSpLocks/>
          </p:cNvCxnSpPr>
          <p:nvPr/>
        </p:nvCxnSpPr>
        <p:spPr>
          <a:xfrm>
            <a:off x="10078731" y="3745112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36948E-8DB8-9F8E-ED63-C4F3B4945057}"/>
              </a:ext>
            </a:extLst>
          </p:cNvPr>
          <p:cNvCxnSpPr>
            <a:cxnSpLocks/>
          </p:cNvCxnSpPr>
          <p:nvPr/>
        </p:nvCxnSpPr>
        <p:spPr>
          <a:xfrm>
            <a:off x="10078731" y="3393434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BDD6BC-831F-0C93-0BE9-AC2646ED225E}"/>
              </a:ext>
            </a:extLst>
          </p:cNvPr>
          <p:cNvCxnSpPr>
            <a:cxnSpLocks/>
          </p:cNvCxnSpPr>
          <p:nvPr/>
        </p:nvCxnSpPr>
        <p:spPr>
          <a:xfrm>
            <a:off x="9773931" y="4271816"/>
            <a:ext cx="15378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AF3661CF-4546-2D2E-8457-B2F3A7882086}"/>
              </a:ext>
            </a:extLst>
          </p:cNvPr>
          <p:cNvSpPr/>
          <p:nvPr/>
        </p:nvSpPr>
        <p:spPr>
          <a:xfrm>
            <a:off x="9621531" y="4507115"/>
            <a:ext cx="180110" cy="3371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15A5FFEE-0FC8-9DD4-C17C-925AD6459AC8}"/>
              </a:ext>
            </a:extLst>
          </p:cNvPr>
          <p:cNvSpPr/>
          <p:nvPr/>
        </p:nvSpPr>
        <p:spPr>
          <a:xfrm>
            <a:off x="9593821" y="3393434"/>
            <a:ext cx="207818" cy="68418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8EE416-3E54-8ADA-DC62-D3683E730D7D}"/>
              </a:ext>
            </a:extLst>
          </p:cNvPr>
          <p:cNvSpPr txBox="1"/>
          <p:nvPr/>
        </p:nvSpPr>
        <p:spPr>
          <a:xfrm>
            <a:off x="9192039" y="35287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E054BA-44BB-3AE7-CC7B-43F2B33A738D}"/>
              </a:ext>
            </a:extLst>
          </p:cNvPr>
          <p:cNvSpPr txBox="1"/>
          <p:nvPr/>
        </p:nvSpPr>
        <p:spPr>
          <a:xfrm>
            <a:off x="9260867" y="4497534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i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DA4C8B-D0EA-11E6-D252-EDF9B680A9C9}"/>
              </a:ext>
            </a:extLst>
          </p:cNvPr>
          <p:cNvGrpSpPr/>
          <p:nvPr/>
        </p:nvGrpSpPr>
        <p:grpSpPr>
          <a:xfrm>
            <a:off x="10391236" y="4327236"/>
            <a:ext cx="146080" cy="317043"/>
            <a:chOff x="9546560" y="916012"/>
            <a:chExt cx="146080" cy="31704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B9F0056-8272-E1E0-0D4B-B81ACD6694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6560" y="916012"/>
              <a:ext cx="0" cy="31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30F2C87-19EC-A0F1-5481-17373A313A52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40" y="939565"/>
              <a:ext cx="0" cy="293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EC9279-00F7-B1DD-0DAF-AEBCD5B8AF75}"/>
              </a:ext>
            </a:extLst>
          </p:cNvPr>
          <p:cNvGrpSpPr/>
          <p:nvPr/>
        </p:nvGrpSpPr>
        <p:grpSpPr>
          <a:xfrm>
            <a:off x="10396779" y="4665288"/>
            <a:ext cx="146080" cy="317043"/>
            <a:chOff x="9546560" y="916012"/>
            <a:chExt cx="146080" cy="31704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B02B8D3-70D6-2631-DB44-DAA02188E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6560" y="916012"/>
              <a:ext cx="0" cy="31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3EFD981-3DB5-17D5-4796-DF7C2C8D17E3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40" y="939565"/>
              <a:ext cx="0" cy="293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9738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2732-BCCA-C956-7B91-BA740AC6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Eksitasjoner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4DEB-A16C-CE7A-960B-160D30C3DB1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RHF-determinanten er per definisjon ikke eksitert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kan promotere en okkupert orbital til en ikke-okkupert orbital: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Eller 2 orbitaler: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På denne måten bygge </a:t>
            </a:r>
            <a:r>
              <a:rPr lang="nb-NO" u="sng" dirty="0"/>
              <a:t>alle mulige</a:t>
            </a:r>
            <a:r>
              <a:rPr lang="nb-NO" dirty="0"/>
              <a:t> determinanter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A6F8E-17F8-EE16-D1BD-2AE33419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0" y="1802245"/>
            <a:ext cx="32131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1B1A9-EA65-44A9-CE0A-8D07D3E0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596" y="3187700"/>
            <a:ext cx="41783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45635-D8B7-FC58-591F-80C74CE5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596" y="3837654"/>
            <a:ext cx="4178300" cy="5207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1EAC10-2D5D-3FF4-EC9C-380A093CB553}"/>
              </a:ext>
            </a:extLst>
          </p:cNvPr>
          <p:cNvCxnSpPr>
            <a:cxnSpLocks/>
          </p:cNvCxnSpPr>
          <p:nvPr/>
        </p:nvCxnSpPr>
        <p:spPr>
          <a:xfrm>
            <a:off x="9081781" y="220910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2141D4-331A-FF2D-3736-2D3CDDEBF8F1}"/>
              </a:ext>
            </a:extLst>
          </p:cNvPr>
          <p:cNvCxnSpPr>
            <a:cxnSpLocks/>
          </p:cNvCxnSpPr>
          <p:nvPr/>
        </p:nvCxnSpPr>
        <p:spPr>
          <a:xfrm>
            <a:off x="9081781" y="1871974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B89659-EE53-13C0-639E-780A9237702F}"/>
              </a:ext>
            </a:extLst>
          </p:cNvPr>
          <p:cNvCxnSpPr>
            <a:cxnSpLocks/>
          </p:cNvCxnSpPr>
          <p:nvPr/>
        </p:nvCxnSpPr>
        <p:spPr>
          <a:xfrm>
            <a:off x="9081781" y="144248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023C74-1132-FD02-18F1-A5621522162E}"/>
              </a:ext>
            </a:extLst>
          </p:cNvPr>
          <p:cNvCxnSpPr>
            <a:cxnSpLocks/>
          </p:cNvCxnSpPr>
          <p:nvPr/>
        </p:nvCxnSpPr>
        <p:spPr>
          <a:xfrm>
            <a:off x="9081781" y="110997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695289-A15F-BBB0-C6AB-E828036894BA}"/>
              </a:ext>
            </a:extLst>
          </p:cNvPr>
          <p:cNvCxnSpPr>
            <a:cxnSpLocks/>
          </p:cNvCxnSpPr>
          <p:nvPr/>
        </p:nvCxnSpPr>
        <p:spPr>
          <a:xfrm>
            <a:off x="9081781" y="758293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C13578-E933-BFA5-66E1-50FB54D18033}"/>
              </a:ext>
            </a:extLst>
          </p:cNvPr>
          <p:cNvCxnSpPr>
            <a:cxnSpLocks/>
          </p:cNvCxnSpPr>
          <p:nvPr/>
        </p:nvCxnSpPr>
        <p:spPr>
          <a:xfrm>
            <a:off x="8776981" y="1636675"/>
            <a:ext cx="15378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2DF7328F-5ACF-A7A3-A5D7-44C6CD303678}"/>
              </a:ext>
            </a:extLst>
          </p:cNvPr>
          <p:cNvSpPr/>
          <p:nvPr/>
        </p:nvSpPr>
        <p:spPr>
          <a:xfrm>
            <a:off x="8624581" y="1871974"/>
            <a:ext cx="180110" cy="3371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B73CF23-F87D-D322-4128-443BAF1A465B}"/>
              </a:ext>
            </a:extLst>
          </p:cNvPr>
          <p:cNvSpPr/>
          <p:nvPr/>
        </p:nvSpPr>
        <p:spPr>
          <a:xfrm>
            <a:off x="8596871" y="758293"/>
            <a:ext cx="207818" cy="68418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F7CE58-2B81-67D6-8B88-BE550CA00751}"/>
              </a:ext>
            </a:extLst>
          </p:cNvPr>
          <p:cNvSpPr txBox="1"/>
          <p:nvPr/>
        </p:nvSpPr>
        <p:spPr>
          <a:xfrm>
            <a:off x="8195089" y="89365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A7EF1-8860-CFCD-B6FB-F322DB60EB5F}"/>
              </a:ext>
            </a:extLst>
          </p:cNvPr>
          <p:cNvSpPr txBox="1"/>
          <p:nvPr/>
        </p:nvSpPr>
        <p:spPr>
          <a:xfrm>
            <a:off x="8263917" y="1862393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61C978-E44C-6670-6F30-BB52081B646E}"/>
              </a:ext>
            </a:extLst>
          </p:cNvPr>
          <p:cNvGrpSpPr/>
          <p:nvPr/>
        </p:nvGrpSpPr>
        <p:grpSpPr>
          <a:xfrm>
            <a:off x="9394286" y="1692095"/>
            <a:ext cx="146080" cy="317043"/>
            <a:chOff x="9546560" y="916012"/>
            <a:chExt cx="146080" cy="31704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1E9CE09-BAD7-F5A4-4F33-89689651F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6560" y="916012"/>
              <a:ext cx="0" cy="31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1298EB6-BE7F-809E-CC64-D59DEA7047B0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40" y="939565"/>
              <a:ext cx="0" cy="293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3C41FB-C609-7D51-67D9-C4B7E63B85C3}"/>
              </a:ext>
            </a:extLst>
          </p:cNvPr>
          <p:cNvGrpSpPr/>
          <p:nvPr/>
        </p:nvGrpSpPr>
        <p:grpSpPr>
          <a:xfrm>
            <a:off x="9399829" y="2030147"/>
            <a:ext cx="146080" cy="317043"/>
            <a:chOff x="9546560" y="916012"/>
            <a:chExt cx="146080" cy="317043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98349A2-2020-B2C6-9F5E-389A9AB98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6560" y="916012"/>
              <a:ext cx="0" cy="31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77BE5DA-F4E4-4C1A-9BF1-445E3C2CC252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40" y="939565"/>
              <a:ext cx="0" cy="293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D22D77-4FEA-300D-B77C-BCA676803EFA}"/>
              </a:ext>
            </a:extLst>
          </p:cNvPr>
          <p:cNvCxnSpPr>
            <a:cxnSpLocks/>
          </p:cNvCxnSpPr>
          <p:nvPr/>
        </p:nvCxnSpPr>
        <p:spPr>
          <a:xfrm>
            <a:off x="10126646" y="468030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76540D-0D02-62EF-2460-675F2F0E11E2}"/>
              </a:ext>
            </a:extLst>
          </p:cNvPr>
          <p:cNvCxnSpPr>
            <a:cxnSpLocks/>
          </p:cNvCxnSpPr>
          <p:nvPr/>
        </p:nvCxnSpPr>
        <p:spPr>
          <a:xfrm>
            <a:off x="10126646" y="4343174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D118A9-711C-669F-389F-810A32DA46C4}"/>
              </a:ext>
            </a:extLst>
          </p:cNvPr>
          <p:cNvCxnSpPr>
            <a:cxnSpLocks/>
          </p:cNvCxnSpPr>
          <p:nvPr/>
        </p:nvCxnSpPr>
        <p:spPr>
          <a:xfrm>
            <a:off x="10126646" y="391368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B7C538-4451-7A3D-73A2-37D211A304A7}"/>
              </a:ext>
            </a:extLst>
          </p:cNvPr>
          <p:cNvCxnSpPr>
            <a:cxnSpLocks/>
          </p:cNvCxnSpPr>
          <p:nvPr/>
        </p:nvCxnSpPr>
        <p:spPr>
          <a:xfrm>
            <a:off x="10126646" y="3581171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5433D3-A525-711F-6098-7284E1C3AC86}"/>
              </a:ext>
            </a:extLst>
          </p:cNvPr>
          <p:cNvCxnSpPr>
            <a:cxnSpLocks/>
          </p:cNvCxnSpPr>
          <p:nvPr/>
        </p:nvCxnSpPr>
        <p:spPr>
          <a:xfrm>
            <a:off x="10126646" y="3229493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D00A02-31E5-7F83-A8F0-D25EF83CC98F}"/>
              </a:ext>
            </a:extLst>
          </p:cNvPr>
          <p:cNvCxnSpPr>
            <a:cxnSpLocks/>
          </p:cNvCxnSpPr>
          <p:nvPr/>
        </p:nvCxnSpPr>
        <p:spPr>
          <a:xfrm>
            <a:off x="9821846" y="4107875"/>
            <a:ext cx="15378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068683D0-3F49-E9E5-3D5B-14D2839D65D6}"/>
              </a:ext>
            </a:extLst>
          </p:cNvPr>
          <p:cNvSpPr/>
          <p:nvPr/>
        </p:nvSpPr>
        <p:spPr>
          <a:xfrm>
            <a:off x="9669446" y="4343174"/>
            <a:ext cx="180110" cy="3371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F054DDF3-E212-CDB0-7329-647A9AA37148}"/>
              </a:ext>
            </a:extLst>
          </p:cNvPr>
          <p:cNvSpPr/>
          <p:nvPr/>
        </p:nvSpPr>
        <p:spPr>
          <a:xfrm>
            <a:off x="9641736" y="3229493"/>
            <a:ext cx="207818" cy="68418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463F72-CB45-4290-B7A4-A1050F2ECC78}"/>
              </a:ext>
            </a:extLst>
          </p:cNvPr>
          <p:cNvSpPr txBox="1"/>
          <p:nvPr/>
        </p:nvSpPr>
        <p:spPr>
          <a:xfrm>
            <a:off x="9239954" y="336485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C385D5-4D7D-A992-4C11-BF05DAC0BDEE}"/>
              </a:ext>
            </a:extLst>
          </p:cNvPr>
          <p:cNvSpPr txBox="1"/>
          <p:nvPr/>
        </p:nvSpPr>
        <p:spPr>
          <a:xfrm>
            <a:off x="9308782" y="4333593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i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4578E2-046A-0565-B377-7CE734B1D807}"/>
              </a:ext>
            </a:extLst>
          </p:cNvPr>
          <p:cNvCxnSpPr>
            <a:cxnSpLocks/>
          </p:cNvCxnSpPr>
          <p:nvPr/>
        </p:nvCxnSpPr>
        <p:spPr>
          <a:xfrm flipV="1">
            <a:off x="10439151" y="3442862"/>
            <a:ext cx="0" cy="317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4190EE-E092-6B5E-4FC1-0BFF007BA7E2}"/>
              </a:ext>
            </a:extLst>
          </p:cNvPr>
          <p:cNvCxnSpPr>
            <a:cxnSpLocks/>
          </p:cNvCxnSpPr>
          <p:nvPr/>
        </p:nvCxnSpPr>
        <p:spPr>
          <a:xfrm>
            <a:off x="10585231" y="4186848"/>
            <a:ext cx="0" cy="293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A5617C2-4085-46D9-F8F5-339EC7E2042D}"/>
              </a:ext>
            </a:extLst>
          </p:cNvPr>
          <p:cNvGrpSpPr/>
          <p:nvPr/>
        </p:nvGrpSpPr>
        <p:grpSpPr>
          <a:xfrm>
            <a:off x="10444694" y="4501347"/>
            <a:ext cx="146080" cy="317043"/>
            <a:chOff x="9546560" y="916012"/>
            <a:chExt cx="146080" cy="317043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F2B7E5C-C235-4B1D-1D07-72C839D2F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6560" y="916012"/>
              <a:ext cx="0" cy="31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3D5BD9-0CB6-2B73-1354-780B297EDB23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40" y="939565"/>
              <a:ext cx="0" cy="293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7AE933-89FC-1F12-6DB4-652357E2C4B2}"/>
              </a:ext>
            </a:extLst>
          </p:cNvPr>
          <p:cNvCxnSpPr>
            <a:cxnSpLocks/>
          </p:cNvCxnSpPr>
          <p:nvPr/>
        </p:nvCxnSpPr>
        <p:spPr>
          <a:xfrm>
            <a:off x="10121103" y="6696435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6AD4D2-7D35-4E1A-0966-98AFAC36D84F}"/>
              </a:ext>
            </a:extLst>
          </p:cNvPr>
          <p:cNvCxnSpPr>
            <a:cxnSpLocks/>
          </p:cNvCxnSpPr>
          <p:nvPr/>
        </p:nvCxnSpPr>
        <p:spPr>
          <a:xfrm>
            <a:off x="10121103" y="6359308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AA2023-AEC4-4A92-7B67-A3599265E211}"/>
              </a:ext>
            </a:extLst>
          </p:cNvPr>
          <p:cNvCxnSpPr>
            <a:cxnSpLocks/>
          </p:cNvCxnSpPr>
          <p:nvPr/>
        </p:nvCxnSpPr>
        <p:spPr>
          <a:xfrm>
            <a:off x="10121103" y="5929815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B981713-81D0-09BA-8C13-80C0F1A531C4}"/>
              </a:ext>
            </a:extLst>
          </p:cNvPr>
          <p:cNvCxnSpPr>
            <a:cxnSpLocks/>
          </p:cNvCxnSpPr>
          <p:nvPr/>
        </p:nvCxnSpPr>
        <p:spPr>
          <a:xfrm>
            <a:off x="10121103" y="5597305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AC0682C-3C24-8342-1E89-C8D6CFE5FEEB}"/>
              </a:ext>
            </a:extLst>
          </p:cNvPr>
          <p:cNvCxnSpPr>
            <a:cxnSpLocks/>
          </p:cNvCxnSpPr>
          <p:nvPr/>
        </p:nvCxnSpPr>
        <p:spPr>
          <a:xfrm>
            <a:off x="10121103" y="5245627"/>
            <a:ext cx="858982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A541C8-6800-A7AD-EAAD-D3AB7FB5B0DE}"/>
              </a:ext>
            </a:extLst>
          </p:cNvPr>
          <p:cNvCxnSpPr>
            <a:cxnSpLocks/>
          </p:cNvCxnSpPr>
          <p:nvPr/>
        </p:nvCxnSpPr>
        <p:spPr>
          <a:xfrm>
            <a:off x="9816303" y="6124009"/>
            <a:ext cx="15378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117091A0-A5CB-C7A0-8423-49629B558D08}"/>
              </a:ext>
            </a:extLst>
          </p:cNvPr>
          <p:cNvSpPr/>
          <p:nvPr/>
        </p:nvSpPr>
        <p:spPr>
          <a:xfrm>
            <a:off x="9663903" y="6359308"/>
            <a:ext cx="180110" cy="3371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F2FB4439-EA60-9E87-44CD-602F58C113D8}"/>
              </a:ext>
            </a:extLst>
          </p:cNvPr>
          <p:cNvSpPr/>
          <p:nvPr/>
        </p:nvSpPr>
        <p:spPr>
          <a:xfrm>
            <a:off x="9636193" y="5245627"/>
            <a:ext cx="207818" cy="68418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7D8E65-D3D0-2EFE-D495-6A66646CA9B3}"/>
              </a:ext>
            </a:extLst>
          </p:cNvPr>
          <p:cNvSpPr txBox="1"/>
          <p:nvPr/>
        </p:nvSpPr>
        <p:spPr>
          <a:xfrm>
            <a:off x="9234411" y="538099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E0A7EC-5DB3-18F2-0066-852F828CEEF0}"/>
              </a:ext>
            </a:extLst>
          </p:cNvPr>
          <p:cNvSpPr txBox="1"/>
          <p:nvPr/>
        </p:nvSpPr>
        <p:spPr>
          <a:xfrm>
            <a:off x="9303239" y="6349727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/>
              <a:t>i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4134675-2F48-6278-DC99-303E3DF985A6}"/>
              </a:ext>
            </a:extLst>
          </p:cNvPr>
          <p:cNvCxnSpPr>
            <a:cxnSpLocks/>
          </p:cNvCxnSpPr>
          <p:nvPr/>
        </p:nvCxnSpPr>
        <p:spPr>
          <a:xfrm flipV="1">
            <a:off x="10439151" y="5461702"/>
            <a:ext cx="0" cy="317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0E0E08A-F55C-7B41-E6D0-59D78DF4863C}"/>
              </a:ext>
            </a:extLst>
          </p:cNvPr>
          <p:cNvCxnSpPr>
            <a:cxnSpLocks/>
          </p:cNvCxnSpPr>
          <p:nvPr/>
        </p:nvCxnSpPr>
        <p:spPr>
          <a:xfrm>
            <a:off x="10585230" y="5783065"/>
            <a:ext cx="0" cy="293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343B3A-C7B1-567B-F4AD-CE58F9C761D2}"/>
              </a:ext>
            </a:extLst>
          </p:cNvPr>
          <p:cNvCxnSpPr>
            <a:cxnSpLocks/>
          </p:cNvCxnSpPr>
          <p:nvPr/>
        </p:nvCxnSpPr>
        <p:spPr>
          <a:xfrm flipV="1">
            <a:off x="10439151" y="6517481"/>
            <a:ext cx="0" cy="317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4437699-0F88-7EC2-9539-021E07A5805A}"/>
              </a:ext>
            </a:extLst>
          </p:cNvPr>
          <p:cNvCxnSpPr>
            <a:cxnSpLocks/>
          </p:cNvCxnSpPr>
          <p:nvPr/>
        </p:nvCxnSpPr>
        <p:spPr>
          <a:xfrm>
            <a:off x="10585231" y="6541034"/>
            <a:ext cx="0" cy="293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9DAA6EFA-2ADC-EB19-DB1E-A87F86C1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967" y="5461702"/>
            <a:ext cx="52705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7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A8D9-DA33-2790-8BBA-0C4B1012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FCI-metoden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A2A0D-42DC-F15D-05F7-6461597D7F5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455979"/>
          </a:xfrm>
        </p:spPr>
        <p:txBody>
          <a:bodyPr/>
          <a:lstStyle/>
          <a:p>
            <a:r>
              <a:rPr lang="nb-NO" dirty="0"/>
              <a:t>Den mest generelle bølgefunksjonen for en gitt AO-basis er </a:t>
            </a:r>
            <a:r>
              <a:rPr lang="nb-NO" u="sng" dirty="0"/>
              <a:t>full CI (FCI)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FCI er </a:t>
            </a:r>
            <a:r>
              <a:rPr lang="nb-NO" u="sng" dirty="0"/>
              <a:t>ikke praktisk</a:t>
            </a:r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Men kan brukes på små molekyl/</a:t>
            </a:r>
            <a:r>
              <a:rPr lang="nb-NO" dirty="0" err="1"/>
              <a:t>basissett</a:t>
            </a:r>
            <a:endParaRPr lang="nb-NO" dirty="0"/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364E61CB-A2AC-06B8-B375-A910DAD87E8F}"/>
              </a:ext>
            </a:extLst>
          </p:cNvPr>
          <p:cNvSpPr/>
          <p:nvPr/>
        </p:nvSpPr>
        <p:spPr>
          <a:xfrm>
            <a:off x="9475643" y="1489363"/>
            <a:ext cx="2336188" cy="606137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Her kan indeksene ha både alfa og beta-spinn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1B15F-0F0A-4CBA-7F43-C62FF2568358}"/>
              </a:ext>
            </a:extLst>
          </p:cNvPr>
          <p:cNvSpPr/>
          <p:nvPr/>
        </p:nvSpPr>
        <p:spPr>
          <a:xfrm>
            <a:off x="3369703" y="3037584"/>
            <a:ext cx="1648691" cy="498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«Singles»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852325-DDD1-982C-5E6D-044AA4E024ED}"/>
              </a:ext>
            </a:extLst>
          </p:cNvPr>
          <p:cNvSpPr/>
          <p:nvPr/>
        </p:nvSpPr>
        <p:spPr>
          <a:xfrm>
            <a:off x="5368637" y="3059417"/>
            <a:ext cx="1648691" cy="498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«Doubles»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24354D-56B6-152A-740F-706084FDD87C}"/>
              </a:ext>
            </a:extLst>
          </p:cNvPr>
          <p:cNvSpPr/>
          <p:nvPr/>
        </p:nvSpPr>
        <p:spPr>
          <a:xfrm>
            <a:off x="7626927" y="3031707"/>
            <a:ext cx="1648691" cy="498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«Triples»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F23F3-B665-6225-AB81-A2140036D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8" y="2207783"/>
            <a:ext cx="7772400" cy="686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53F69-1129-FC39-9D9D-70B6D254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3" y="4610612"/>
            <a:ext cx="3149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9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EFC4-2019-D80D-3A35-484A8C30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Trunkert 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42617-EBAB-AA95-C0B9-4D4B6184B8C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Det er fornuftig å anta at </a:t>
            </a:r>
            <a:r>
              <a:rPr lang="nb-NO" u="sng" dirty="0" err="1"/>
              <a:t>hovedbidraget</a:t>
            </a:r>
            <a:r>
              <a:rPr lang="nb-NO" i="1" u="sng" dirty="0"/>
              <a:t> </a:t>
            </a:r>
            <a:r>
              <a:rPr lang="nb-NO" dirty="0"/>
              <a:t>til bølgefunksjonen er dominert av singles (S), doubles (D), </a:t>
            </a:r>
            <a:r>
              <a:rPr lang="nb-NO" dirty="0" err="1"/>
              <a:t>osv</a:t>
            </a:r>
            <a:r>
              <a:rPr lang="nb-NO" dirty="0"/>
              <a:t>, i den rekkefølgen</a:t>
            </a:r>
          </a:p>
          <a:p>
            <a:endParaRPr lang="nb-NO" dirty="0"/>
          </a:p>
          <a:p>
            <a:r>
              <a:rPr lang="nb-NO" dirty="0"/>
              <a:t>CIS: Kun singles</a:t>
            </a:r>
          </a:p>
          <a:p>
            <a:r>
              <a:rPr lang="nb-NO" dirty="0"/>
              <a:t>CISD: Kun singles og doubles</a:t>
            </a:r>
          </a:p>
          <a:p>
            <a:r>
              <a:rPr lang="nb-NO" dirty="0"/>
              <a:t>CISDT: Singles, doubles, og triples </a:t>
            </a:r>
          </a:p>
          <a:p>
            <a:r>
              <a:rPr lang="nb-NO" dirty="0"/>
              <a:t>...</a:t>
            </a:r>
          </a:p>
          <a:p>
            <a:endParaRPr lang="nb-NO" dirty="0"/>
          </a:p>
          <a:p>
            <a:r>
              <a:rPr lang="nb-NO" dirty="0"/>
              <a:t>Kostnadene vokser raskt.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20090-C3B6-F929-933C-93B0687B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173" y="2325255"/>
            <a:ext cx="3327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3FD937-4E18-4BD6-5A27-834D3CD7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173" y="2899009"/>
            <a:ext cx="37592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A13C8-B0FA-72F8-12C2-1C762360A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173" y="3640257"/>
            <a:ext cx="3759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3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7E33-3980-1817-9435-32A773DA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CI for 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5AC8-52EF-85A3-31B2-48231646F51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Se tavla</a:t>
            </a:r>
          </a:p>
          <a:p>
            <a:r>
              <a:rPr lang="nb-NO" dirty="0"/>
              <a:t>Vi bruker 1s og 2s, og vurderer hva som skjer med 2p-funksjoner (som i cc-</a:t>
            </a:r>
            <a:r>
              <a:rPr lang="nb-NO" dirty="0" err="1"/>
              <a:t>pVDZ</a:t>
            </a:r>
            <a:r>
              <a:rPr lang="nb-N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20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8FB-EEED-27CD-3FC9-CC513577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CI-metoden: Likninger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521A8-D1F0-7DA3-4972-97A833FD446D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178889"/>
          </a:xfrm>
        </p:spPr>
        <p:txBody>
          <a:bodyPr/>
          <a:lstStyle/>
          <a:p>
            <a:r>
              <a:rPr lang="nb-NO" dirty="0"/>
              <a:t>La oss se på CISD for å være konkrete: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Hamiltonoperatoren har matriseelementer: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Variasjonsmetoden gir </a:t>
            </a:r>
            <a:r>
              <a:rPr lang="nb-NO" u="sng" dirty="0"/>
              <a:t>egenverdiproblem</a:t>
            </a:r>
            <a:r>
              <a:rPr lang="nb-NO" dirty="0"/>
              <a:t> av ganske høy dimensjon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Implementert i, for eksempel, </a:t>
            </a:r>
            <a:r>
              <a:rPr lang="nb-NO" dirty="0" err="1"/>
              <a:t>PySCF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A70CE-6507-9DC2-8791-99103460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518" y="1625022"/>
            <a:ext cx="2006600" cy="1003300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8EE80FE2-C72C-E476-913F-8DCD24BC1FDD}"/>
              </a:ext>
            </a:extLst>
          </p:cNvPr>
          <p:cNvSpPr/>
          <p:nvPr/>
        </p:nvSpPr>
        <p:spPr>
          <a:xfrm>
            <a:off x="7058729" y="1083366"/>
            <a:ext cx="3477491" cy="76038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Kort-notasjon for sum over </a:t>
            </a:r>
            <a:r>
              <a:rPr lang="nb-NO" sz="1600" dirty="0" err="1"/>
              <a:t>Slater</a:t>
            </a:r>
            <a:r>
              <a:rPr lang="nb-NO" sz="1600" dirty="0"/>
              <a:t>-determinanter av en viss klasse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EEE9D-286C-2533-82BC-AA1A64D58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68" y="3342384"/>
            <a:ext cx="2222500" cy="457200"/>
          </a:xfrm>
          <a:prstGeom prst="rect">
            <a:avLst/>
          </a:prstGeom>
        </p:spPr>
      </p:pic>
      <p:sp>
        <p:nvSpPr>
          <p:cNvPr id="10" name="Line Callout 1 9">
            <a:extLst>
              <a:ext uri="{FF2B5EF4-FFF2-40B4-BE49-F238E27FC236}">
                <a16:creationId xmlns:a16="http://schemas.microsoft.com/office/drawing/2014/main" id="{A80802F8-FAE2-3F5F-F851-5540F611F2EC}"/>
              </a:ext>
            </a:extLst>
          </p:cNvPr>
          <p:cNvSpPr/>
          <p:nvPr/>
        </p:nvSpPr>
        <p:spPr>
          <a:xfrm>
            <a:off x="7233401" y="2499968"/>
            <a:ext cx="3477491" cy="76038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Hver av disse er en jobb å regne ut!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C7A0F6-E611-425A-4E12-9D7BE5F69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518" y="5055178"/>
            <a:ext cx="1498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9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DE25-084D-AB3B-529D-728576E3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Trunkert CI er ikke </a:t>
            </a:r>
            <a:r>
              <a:rPr lang="nb-NO" u="sng" dirty="0"/>
              <a:t>størrelses-ekstensiv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528C6-8489-A2E1-0C1A-9C269E801A1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Størrelses-</a:t>
            </a:r>
            <a:r>
              <a:rPr lang="nb-NO" dirty="0" err="1"/>
              <a:t>ekstensivitet</a:t>
            </a:r>
            <a:r>
              <a:rPr lang="nb-NO" dirty="0"/>
              <a:t> (</a:t>
            </a:r>
            <a:r>
              <a:rPr lang="nb-NO" dirty="0" err="1"/>
              <a:t>size-extensivity</a:t>
            </a:r>
            <a:r>
              <a:rPr lang="nb-NO" dirty="0"/>
              <a:t>):</a:t>
            </a:r>
          </a:p>
          <a:p>
            <a:pPr lvl="1"/>
            <a:r>
              <a:rPr lang="nb-NO" dirty="0"/>
              <a:t>Energien for to uendelig separerte molekyl er summen av energiene: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En beregningsmetode sies å være (størrelses)-ekstensiv dersom denne oppførselen er bevart: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Trunkert CI er </a:t>
            </a:r>
            <a:r>
              <a:rPr lang="nb-NO" u="sng" dirty="0"/>
              <a:t>ikke</a:t>
            </a:r>
            <a:r>
              <a:rPr lang="nb-NO" dirty="0"/>
              <a:t> ekstensiv, vi ser på 2 He-atomer som eksempel på tavla</a:t>
            </a:r>
          </a:p>
          <a:p>
            <a:pPr lvl="1"/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783AC-41A0-14F6-4FFB-1D9CD6971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482" y="2254828"/>
            <a:ext cx="21082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BF356-3F19-F332-2BA3-79B49B91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851915"/>
            <a:ext cx="4038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6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9547-C4C4-85C7-0AD2-9F61B41F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6683E25-FFD0-9D65-1787-D1EA826F49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176A6EC-E1FE-15DA-B14F-40AC25DE9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30AE120-8272-C0C1-4D8F-738611DEF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Introduksjon til </a:t>
            </a:r>
            <a:br>
              <a:rPr lang="nb-NO" dirty="0"/>
            </a:br>
            <a:r>
              <a:rPr lang="nb-NO" dirty="0"/>
              <a:t>Post-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-metoder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AE2AD9-1C75-490D-799B-9057BDC8E9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772CC-C6D8-3CB7-CCB4-FD462DFB8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CC404476-83BD-D5B2-D0ED-F462918844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5CBE69AC-EB47-B1B6-4D91-229458D40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2E24E1D-6683-E4EC-8F21-DCC6754C2B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Møller-</a:t>
            </a:r>
            <a:r>
              <a:rPr lang="nb-NO" dirty="0" err="1"/>
              <a:t>Plesset</a:t>
            </a:r>
            <a:r>
              <a:rPr lang="nb-NO" dirty="0"/>
              <a:t>-perturbasjonsteori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7F1BFDC-B1D3-072C-959A-80F5AB6065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17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D536-BE26-D081-0F8C-EA68F51C9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Møller-</a:t>
            </a:r>
            <a:r>
              <a:rPr lang="nb-NO" dirty="0" err="1"/>
              <a:t>Plesset</a:t>
            </a:r>
            <a:r>
              <a:rPr lang="nb-NO" dirty="0"/>
              <a:t>-perturbasjonsteori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6DA02-0D3B-6B19-E75C-B1C046B9341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Egenverdiproblemet er kostbart</a:t>
            </a:r>
          </a:p>
          <a:p>
            <a:r>
              <a:rPr lang="nb-NO" dirty="0"/>
              <a:t>Perturbasjonsmetoden: Vi antar at avviket fra HF er lite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Her er:</a:t>
            </a:r>
          </a:p>
          <a:p>
            <a:pPr lvl="1"/>
            <a:r>
              <a:rPr lang="nb-NO" i="1" dirty="0"/>
              <a:t>H</a:t>
            </a:r>
            <a:r>
              <a:rPr lang="nb-NO" baseline="-25000" dirty="0"/>
              <a:t>0</a:t>
            </a:r>
            <a:r>
              <a:rPr lang="nb-NO" dirty="0"/>
              <a:t> – Hamiltonoperatoren til </a:t>
            </a:r>
            <a:r>
              <a:rPr lang="nb-NO" dirty="0" err="1"/>
              <a:t>Hartree-Fock</a:t>
            </a:r>
            <a:endParaRPr lang="nb-NO" dirty="0"/>
          </a:p>
          <a:p>
            <a:pPr lvl="1"/>
            <a:r>
              <a:rPr lang="nb-NO" i="1" dirty="0"/>
              <a:t>V</a:t>
            </a:r>
            <a:r>
              <a:rPr lang="nb-NO" dirty="0"/>
              <a:t> = </a:t>
            </a:r>
            <a:r>
              <a:rPr lang="nb-NO" i="1" dirty="0"/>
              <a:t>H(1)</a:t>
            </a:r>
            <a:r>
              <a:rPr lang="nb-NO" dirty="0"/>
              <a:t> – </a:t>
            </a:r>
            <a:r>
              <a:rPr lang="nb-NO" i="1" dirty="0"/>
              <a:t>H</a:t>
            </a:r>
            <a:r>
              <a:rPr lang="nb-NO" baseline="-25000" dirty="0"/>
              <a:t>0</a:t>
            </a:r>
            <a:r>
              <a:rPr lang="nb-NO" dirty="0"/>
              <a:t> – «fluktuasjonspotensial»</a:t>
            </a:r>
          </a:p>
          <a:p>
            <a:pPr lvl="1"/>
            <a:r>
              <a:rPr lang="nb-NO" dirty="0"/>
              <a:t>𝜆 – rekkeutviklingsparameter. Den har </a:t>
            </a:r>
            <a:r>
              <a:rPr lang="nb-NO" i="1" dirty="0"/>
              <a:t>egentlig</a:t>
            </a:r>
            <a:r>
              <a:rPr lang="nb-NO" dirty="0"/>
              <a:t> verdien 1, men vi tenker oss at vi kan løse </a:t>
            </a:r>
            <a:r>
              <a:rPr lang="nb-NO" dirty="0" err="1"/>
              <a:t>Schrödingerlikninga</a:t>
            </a:r>
            <a:r>
              <a:rPr lang="nb-NO" dirty="0"/>
              <a:t> for verdier fra 0 til 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BDA13-96B8-EA0F-38A4-56D1E6B7F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841" y="2410691"/>
            <a:ext cx="2273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72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FC9-1FAF-D40C-5023-0AF87C3F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Møller-</a:t>
            </a:r>
            <a:r>
              <a:rPr lang="nb-NO" dirty="0" err="1"/>
              <a:t>Plesset</a:t>
            </a:r>
            <a:r>
              <a:rPr lang="nb-NO" dirty="0"/>
              <a:t>-perturbasjonsteori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D78A-0171-3D61-4772-D569A8011A8A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234307"/>
          </a:xfrm>
        </p:spPr>
        <p:txBody>
          <a:bodyPr/>
          <a:lstStyle/>
          <a:p>
            <a:r>
              <a:rPr lang="nb-NO" dirty="0"/>
              <a:t>Vi antar nå at vi kan løse følgende problem: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Illustrasjon på tavla</a:t>
            </a:r>
          </a:p>
          <a:p>
            <a:endParaRPr lang="nb-NO" dirty="0"/>
          </a:p>
          <a:p>
            <a:r>
              <a:rPr lang="nb-NO" dirty="0"/>
              <a:t>Vi antar så en </a:t>
            </a:r>
            <a:r>
              <a:rPr lang="nb-NO" u="sng" dirty="0"/>
              <a:t>rekkeutvikling</a:t>
            </a:r>
            <a:r>
              <a:rPr lang="nb-NO" dirty="0"/>
              <a:t> om 𝜆=0: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Dersom </a:t>
            </a:r>
            <a:r>
              <a:rPr lang="nb-NO" i="1" dirty="0"/>
              <a:t>V </a:t>
            </a:r>
            <a:r>
              <a:rPr lang="nb-NO" dirty="0"/>
              <a:t>faktisk er liten, bør et fåtall av termer være tilstrekkelig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CB569-F604-35C3-63C4-AC5661124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32" y="1731818"/>
            <a:ext cx="29591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306FAD-262A-3366-031B-B7C357C8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32" y="4932624"/>
            <a:ext cx="42672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38B6E-5DBC-799C-3E4F-38FFED2DA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32" y="4308071"/>
            <a:ext cx="4343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87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8A2F-05AB-BD3D-EB52-5A8738D9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Møller-</a:t>
            </a:r>
            <a:r>
              <a:rPr lang="nb-NO" dirty="0" err="1"/>
              <a:t>Plesset</a:t>
            </a:r>
            <a:r>
              <a:rPr lang="nb-NO" dirty="0"/>
              <a:t>-perturbasjonsteori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C72D7-35C7-28DA-50BD-A36D35C43D2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234307"/>
          </a:xfrm>
        </p:spPr>
        <p:txBody>
          <a:bodyPr/>
          <a:lstStyle/>
          <a:p>
            <a:r>
              <a:rPr lang="nb-NO" dirty="0"/>
              <a:t>Man kan utlede formler for perturbasjonsbidragene: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Dette definerer MP2-metoden. </a:t>
            </a:r>
          </a:p>
          <a:p>
            <a:r>
              <a:rPr lang="nb-NO" dirty="0" err="1"/>
              <a:t>MP</a:t>
            </a:r>
            <a:r>
              <a:rPr lang="nb-NO" i="1" dirty="0" err="1"/>
              <a:t>n</a:t>
            </a:r>
            <a:r>
              <a:rPr lang="nb-NO" dirty="0"/>
              <a:t> summerer opp bidrag til </a:t>
            </a:r>
            <a:r>
              <a:rPr lang="nb-NO" dirty="0" err="1"/>
              <a:t>nte</a:t>
            </a:r>
            <a:r>
              <a:rPr lang="nb-NO" dirty="0"/>
              <a:t> orden</a:t>
            </a:r>
          </a:p>
          <a:p>
            <a:r>
              <a:rPr lang="nb-NO" dirty="0" err="1"/>
              <a:t>MP</a:t>
            </a:r>
            <a:r>
              <a:rPr lang="nb-NO" i="1" dirty="0" err="1"/>
              <a:t>n</a:t>
            </a:r>
            <a:r>
              <a:rPr lang="nb-NO" dirty="0"/>
              <a:t> er </a:t>
            </a:r>
            <a:r>
              <a:rPr lang="nb-NO" u="sng" dirty="0"/>
              <a:t>ekstensiv!</a:t>
            </a:r>
          </a:p>
          <a:p>
            <a:r>
              <a:rPr lang="nb-NO" i="1" dirty="0"/>
              <a:t>Men kommer ikke fra variasjonsmetoden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BFB3E-AEB7-C5EF-2CA7-62664548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54" y="1932132"/>
            <a:ext cx="23622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72C5D9-1658-A50C-D8DF-14803B46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254" y="2730098"/>
            <a:ext cx="3911600" cy="9906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2EE8C7A3-4098-798B-79CA-57137F9DE977}"/>
              </a:ext>
            </a:extLst>
          </p:cNvPr>
          <p:cNvSpPr/>
          <p:nvPr/>
        </p:nvSpPr>
        <p:spPr>
          <a:xfrm>
            <a:off x="8091053" y="1659082"/>
            <a:ext cx="3346703" cy="990600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/>
              <a:t>Elektorn</a:t>
            </a:r>
            <a:r>
              <a:rPr lang="nb-NO" sz="2000" dirty="0"/>
              <a:t>-repulsjonsintegraler.</a:t>
            </a:r>
          </a:p>
        </p:txBody>
      </p:sp>
    </p:spTree>
    <p:extLst>
      <p:ext uri="{BB962C8B-B14F-4D97-AF65-F5344CB8AC3E}">
        <p14:creationId xmlns:p14="http://schemas.microsoft.com/office/powerpoint/2010/main" val="1439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475C-9BB9-7A55-7C9D-8AF5930A9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090C0118-F9E0-CF26-9C2B-A7F5A9DB00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B2F7FF28-4D66-6AAB-515E-26F6CDA01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700C3E0-0670-D746-B28B-77F408A41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Coupled</a:t>
            </a:r>
            <a:r>
              <a:rPr lang="nb-NO" dirty="0"/>
              <a:t>-Cluster-metoden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E3E2AD-C2F7-2DAE-9AB3-4F25F49AC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1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44E5-27B1-3797-1CD5-6B62AE24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Coupled</a:t>
            </a:r>
            <a:r>
              <a:rPr lang="nb-NO" dirty="0"/>
              <a:t>-Cluster-metoden (CC)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ED7E-55F6-6B28-FD2A-2F9EBC713E1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CI er ikke ekstensiv</a:t>
            </a:r>
          </a:p>
          <a:p>
            <a:r>
              <a:rPr lang="nb-NO" dirty="0"/>
              <a:t>CC korrigerer dette</a:t>
            </a:r>
          </a:p>
          <a:p>
            <a:r>
              <a:rPr lang="nb-NO" dirty="0"/>
              <a:t>Men CC er ikke </a:t>
            </a:r>
            <a:r>
              <a:rPr lang="nb-NO" dirty="0" err="1"/>
              <a:t>variasjonell</a:t>
            </a:r>
            <a:r>
              <a:rPr lang="nb-NO" dirty="0"/>
              <a:t>, akkurat som MP-teori</a:t>
            </a:r>
          </a:p>
          <a:p>
            <a:r>
              <a:rPr lang="nb-NO" dirty="0"/>
              <a:t>CC introduserer </a:t>
            </a:r>
            <a:r>
              <a:rPr lang="nb-NO" u="sng" dirty="0"/>
              <a:t>eksponentiell ansats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56660-7A3D-5A85-F177-001F5053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114" y="3367784"/>
            <a:ext cx="20193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8258B8-9A67-6A64-3CA5-C06C601D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4078193"/>
            <a:ext cx="4648200" cy="8382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6852BC5E-65AF-7384-AA5B-75DE72162C5C}"/>
              </a:ext>
            </a:extLst>
          </p:cNvPr>
          <p:cNvSpPr/>
          <p:nvPr/>
        </p:nvSpPr>
        <p:spPr>
          <a:xfrm>
            <a:off x="8174183" y="2935983"/>
            <a:ext cx="3048000" cy="974855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«Cluster-operator»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54F227-FB28-4245-1F20-BF82FA892B64}"/>
              </a:ext>
            </a:extLst>
          </p:cNvPr>
          <p:cNvSpPr/>
          <p:nvPr/>
        </p:nvSpPr>
        <p:spPr>
          <a:xfrm>
            <a:off x="4447309" y="5043055"/>
            <a:ext cx="1163782" cy="4156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Singles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CC3A8-1B23-1D52-CE27-B63821A4CB79}"/>
              </a:ext>
            </a:extLst>
          </p:cNvPr>
          <p:cNvSpPr/>
          <p:nvPr/>
        </p:nvSpPr>
        <p:spPr>
          <a:xfrm>
            <a:off x="6260523" y="5043055"/>
            <a:ext cx="1163782" cy="4156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Doubles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1D019-B603-800E-426B-A663EFCE68DD}"/>
              </a:ext>
            </a:extLst>
          </p:cNvPr>
          <p:cNvSpPr/>
          <p:nvPr/>
        </p:nvSpPr>
        <p:spPr>
          <a:xfrm>
            <a:off x="8381967" y="4854355"/>
            <a:ext cx="3754581" cy="1775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i="1" dirty="0"/>
              <a:t>X</a:t>
            </a:r>
            <a:r>
              <a:rPr lang="nb-NO" sz="2000" i="1" baseline="-25000" dirty="0"/>
              <a:t>i</a:t>
            </a:r>
            <a:r>
              <a:rPr lang="nb-NO" sz="2000" i="1" baseline="30000" dirty="0"/>
              <a:t>a</a:t>
            </a:r>
            <a:r>
              <a:rPr lang="nb-NO" sz="2000" dirty="0"/>
              <a:t> promoterer okkupert orbital til ikke-okkupert orbital</a:t>
            </a:r>
          </a:p>
        </p:txBody>
      </p:sp>
    </p:spTree>
    <p:extLst>
      <p:ext uri="{BB962C8B-B14F-4D97-AF65-F5344CB8AC3E}">
        <p14:creationId xmlns:p14="http://schemas.microsoft.com/office/powerpoint/2010/main" val="52721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E677-6949-9571-F445-506F437B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CI med </a:t>
            </a:r>
            <a:r>
              <a:rPr lang="nb-NO" dirty="0" err="1"/>
              <a:t>cluster</a:t>
            </a:r>
            <a:r>
              <a:rPr lang="nb-NO" dirty="0"/>
              <a:t>-operatorer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8D434-4C32-2FDF-7590-35085B4E08A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Eksitasjonsoperatoren </a:t>
            </a:r>
            <a:r>
              <a:rPr lang="nb-NO" i="1" dirty="0"/>
              <a:t>X</a:t>
            </a:r>
            <a:r>
              <a:rPr lang="nb-NO" i="1" baseline="-25000" dirty="0"/>
              <a:t>i</a:t>
            </a:r>
            <a:r>
              <a:rPr lang="nb-NO" i="1" baseline="30000" dirty="0"/>
              <a:t>a</a:t>
            </a:r>
            <a:r>
              <a:rPr lang="nb-NO" dirty="0"/>
              <a:t> er svært nyttig!</a:t>
            </a:r>
          </a:p>
          <a:p>
            <a:r>
              <a:rPr lang="nb-NO" dirty="0"/>
              <a:t>Vi kan formulere CI-bølgefunksjonen: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CC bygger inn korreksjoner på CI slik at den blir ekstensiv.</a:t>
            </a:r>
          </a:p>
          <a:p>
            <a:r>
              <a:rPr lang="nb-NO" dirty="0"/>
              <a:t>CCSD = CC med singles og doubles. Implementert i </a:t>
            </a:r>
            <a:r>
              <a:rPr lang="nb-NO" dirty="0" err="1"/>
              <a:t>feks</a:t>
            </a:r>
            <a:r>
              <a:rPr lang="nb-NO" dirty="0"/>
              <a:t> </a:t>
            </a:r>
            <a:r>
              <a:rPr lang="nb-NO" dirty="0" err="1"/>
              <a:t>PySCF</a:t>
            </a:r>
            <a:endParaRPr lang="nb-NO" dirty="0"/>
          </a:p>
          <a:p>
            <a:r>
              <a:rPr lang="nb-NO" dirty="0"/>
              <a:t>Vi ser på He-He-eksempelet på tavla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AD0D2-766B-1058-6DE7-EB37E36D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114" y="2196094"/>
            <a:ext cx="48641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0D47C-278E-FE7F-9245-AD2A6585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414" y="3232150"/>
            <a:ext cx="2349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84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882F-0F07-143B-BC22-380DE7E1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He-He-eksempel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BD12-C86C-C9C4-1A74-D0436D3BC86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viser på tavla hvordan CCSD på He-He-eksempelet gjenoppretter de rette </a:t>
            </a:r>
            <a:r>
              <a:rPr lang="nb-NO" dirty="0" err="1"/>
              <a:t>kvadruppel</a:t>
            </a:r>
            <a:r>
              <a:rPr lang="nb-NO" dirty="0"/>
              <a:t>-eksiterte termene</a:t>
            </a:r>
          </a:p>
        </p:txBody>
      </p:sp>
    </p:spTree>
    <p:extLst>
      <p:ext uri="{BB962C8B-B14F-4D97-AF65-F5344CB8AC3E}">
        <p14:creationId xmlns:p14="http://schemas.microsoft.com/office/powerpoint/2010/main" val="736811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F218F-8303-8285-0B73-14DD26A73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5A985EDD-7DD6-B70B-DB94-245C7E3D25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DE0ED0A2-7ACE-76EC-B69B-82FAC9C2C3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B6470DD-0A1E-BF32-624E-1D54930CE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Beregningskostnader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E0A8158-71FF-5F77-FFAF-0E7DBC772F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65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2000-A71B-3918-161C-4D0019EC5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B2377F-B2DE-3A0F-27EB-33493B90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koster en kvantekjemisk modellberegning?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344A1B-EEF7-B8CF-AE86-4754916F64D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DFT og </a:t>
            </a:r>
            <a:r>
              <a:rPr lang="nb-NO" dirty="0" err="1"/>
              <a:t>Hartree-Fock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AO-</a:t>
            </a:r>
            <a:r>
              <a:rPr lang="nb-NO" dirty="0" err="1"/>
              <a:t>basissett</a:t>
            </a:r>
            <a:r>
              <a:rPr lang="nb-NO" dirty="0"/>
              <a:t>: </a:t>
            </a:r>
            <a:r>
              <a:rPr lang="nb-NO" i="1" dirty="0"/>
              <a:t>N</a:t>
            </a:r>
            <a:r>
              <a:rPr lang="nb-NO" baseline="-25000" dirty="0"/>
              <a:t>AO </a:t>
            </a:r>
            <a:r>
              <a:rPr lang="nb-NO" dirty="0"/>
              <a:t>orbitaler</a:t>
            </a:r>
            <a:endParaRPr lang="nb-NO" baseline="-25000" dirty="0"/>
          </a:p>
          <a:p>
            <a:pPr lvl="1"/>
            <a:r>
              <a:rPr lang="nb-NO" dirty="0" err="1"/>
              <a:t>Ikkelineært</a:t>
            </a:r>
            <a:r>
              <a:rPr lang="nb-NO" dirty="0"/>
              <a:t> egenverdiproblem med dimensjon </a:t>
            </a:r>
            <a:r>
              <a:rPr lang="nb-NO" i="1" dirty="0"/>
              <a:t>N</a:t>
            </a:r>
            <a:r>
              <a:rPr lang="nb-NO" baseline="-25000" dirty="0"/>
              <a:t>AO </a:t>
            </a:r>
            <a:r>
              <a:rPr lang="nb-NO" i="1" baseline="-25000" dirty="0"/>
              <a:t> </a:t>
            </a:r>
            <a:r>
              <a:rPr lang="nb-NO" baseline="-25000" dirty="0"/>
              <a:t> </a:t>
            </a:r>
            <a:r>
              <a:rPr lang="nb-NO" dirty="0"/>
              <a:t>må løses selvkonsistent</a:t>
            </a:r>
          </a:p>
          <a:p>
            <a:pPr lvl="1"/>
            <a:r>
              <a:rPr lang="nb-NO" dirty="0"/>
              <a:t>Hvert egenverdiproblem koster et antall </a:t>
            </a:r>
            <a:r>
              <a:rPr lang="nb-NO" dirty="0" err="1"/>
              <a:t>FLOPs</a:t>
            </a:r>
            <a:r>
              <a:rPr lang="nb-NO" dirty="0"/>
              <a:t>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Men elektron-repulsjonsintegraler koster</a:t>
            </a:r>
          </a:p>
          <a:p>
            <a:pPr lvl="1"/>
            <a:r>
              <a:rPr lang="nb-NO" dirty="0"/>
              <a:t>Lagringskostnadene er  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DFT-kostnadene varierer også noe avhengig av hvilken </a:t>
            </a:r>
            <a:r>
              <a:rPr lang="nb-NO" dirty="0" err="1"/>
              <a:t>funksjonal</a:t>
            </a:r>
            <a:r>
              <a:rPr lang="nb-NO" dirty="0"/>
              <a:t> man bruker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30F19-68D1-8A3D-2B3F-99934E2E5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E2C71-4995-DE36-B43E-7EB731BA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882" y="2834986"/>
            <a:ext cx="1193800" cy="4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DCF2B3-B49A-ABB7-CC46-1F5C7C60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4598214"/>
            <a:ext cx="1193800" cy="495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7D4A51-2870-0190-E512-F181D5DB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74" y="3570984"/>
            <a:ext cx="11938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7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60126B-7501-C258-BFF3-F0854DC5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Kvantekjemi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CAF0402-037D-6D26-4C5C-E21872A0230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I dag skal vi snakke om kvantekjemiske beregningsmetoder</a:t>
            </a:r>
          </a:p>
          <a:p>
            <a:r>
              <a:rPr lang="nb-NO" dirty="0"/>
              <a:t>I KJM2601 dekkes deler av Kap. 15 i Engel</a:t>
            </a:r>
          </a:p>
          <a:p>
            <a:pPr lvl="1"/>
            <a:r>
              <a:rPr lang="nb-NO" dirty="0"/>
              <a:t>Kap. 15.1, 15.2.1, 15.3, 15.5, 15.6</a:t>
            </a:r>
          </a:p>
          <a:p>
            <a:pPr lvl="1"/>
            <a:r>
              <a:rPr lang="nb-NO" dirty="0"/>
              <a:t>Notat om DFT gitt tidligere</a:t>
            </a:r>
          </a:p>
          <a:p>
            <a:pPr lvl="1"/>
            <a:r>
              <a:rPr lang="nb-NO" dirty="0"/>
              <a:t>Noen ord om CC i denne forelesningen</a:t>
            </a:r>
          </a:p>
          <a:p>
            <a:r>
              <a:rPr lang="nb-NO" dirty="0"/>
              <a:t>Vi sikter på </a:t>
            </a:r>
            <a:r>
              <a:rPr lang="nb-NO" u="sng" dirty="0"/>
              <a:t>kvalitativ forståelse</a:t>
            </a:r>
            <a:r>
              <a:rPr lang="nb-NO" dirty="0"/>
              <a:t> av metodene</a:t>
            </a:r>
          </a:p>
          <a:p>
            <a:r>
              <a:rPr lang="nb-NO" dirty="0"/>
              <a:t>En slags forsmak på «KJM5600 – Kvantekjemi»</a:t>
            </a:r>
          </a:p>
          <a:p>
            <a:pPr lvl="1"/>
            <a:r>
              <a:rPr lang="nb-NO" dirty="0"/>
              <a:t>KJM5600 går mer i dybden</a:t>
            </a:r>
          </a:p>
          <a:p>
            <a:pPr lvl="1"/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38761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8DDE-C421-601A-FC00-A784301C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MP2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CA85-5578-0AD8-5E9F-ADE551B7B08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MP2 må vi regne ut elektronrepulsjonsintegraler: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Disse er allerede tilgjengelige fra HF</a:t>
            </a:r>
          </a:p>
          <a:p>
            <a:endParaRPr lang="nb-NO" dirty="0"/>
          </a:p>
          <a:p>
            <a:r>
              <a:rPr lang="nb-NO" dirty="0"/>
              <a:t>Energien er en firefold-sum: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C20DA-393D-FFBD-5A6D-70C3F2B0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913" y="1760681"/>
            <a:ext cx="19177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E35FE-0A51-BA25-4AC1-747CFB492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96" y="4194465"/>
            <a:ext cx="1917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5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10CD-EA31-DBD2-B6B1-2C274373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CI og CC-kostnader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549D-5607-D8E7-30A5-D6F8C068371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Lagringskostnader (dimensjon) for S, SD, ...: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Løsning av </a:t>
            </a:r>
            <a:r>
              <a:rPr lang="nb-NO" u="sng" dirty="0"/>
              <a:t>hele</a:t>
            </a:r>
            <a:r>
              <a:rPr lang="nb-NO" dirty="0"/>
              <a:t> CI-egenverdiproblemet er dimensjonen i 3. potens !</a:t>
            </a:r>
          </a:p>
          <a:p>
            <a:endParaRPr lang="nb-NO" dirty="0"/>
          </a:p>
          <a:p>
            <a:r>
              <a:rPr lang="nb-NO" dirty="0"/>
              <a:t>Med </a:t>
            </a:r>
            <a:r>
              <a:rPr lang="nb-NO" u="sng" dirty="0"/>
              <a:t>iterative egenverdimetoder</a:t>
            </a:r>
            <a:r>
              <a:rPr lang="nb-NO" dirty="0"/>
              <a:t> (Davidson, </a:t>
            </a:r>
            <a:r>
              <a:rPr lang="nb-NO" dirty="0" err="1"/>
              <a:t>Lanczos</a:t>
            </a:r>
            <a:r>
              <a:rPr lang="nb-NO" dirty="0"/>
              <a:t> ...) reduseres kostnadene betraktelig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Samme kostnad for 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34CCE-0C17-2CF8-7119-DB312320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968" y="1760682"/>
            <a:ext cx="40513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5A4BF-AEFD-4AC1-7ABC-68FF47FF0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4809836"/>
            <a:ext cx="1193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2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41E0D-5E86-4F37-0E60-93E78F8D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P.A.M. </a:t>
            </a:r>
            <a:r>
              <a:rPr lang="nb-NO" dirty="0" err="1"/>
              <a:t>Dirac</a:t>
            </a:r>
            <a:r>
              <a:rPr lang="nb-NO" dirty="0"/>
              <a:t> om kvantemekanikk (1929)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7C9041-C26F-5349-FC7D-86F81EF027A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794013" cy="4975236"/>
          </a:xfrm>
        </p:spPr>
        <p:txBody>
          <a:bodyPr/>
          <a:lstStyle/>
          <a:p>
            <a:pPr marL="0" indent="0">
              <a:buNone/>
            </a:pPr>
            <a:r>
              <a:rPr lang="nb-NO" sz="3200" i="1" dirty="0"/>
              <a:t>«The underlying </a:t>
            </a:r>
            <a:r>
              <a:rPr lang="nb-NO" sz="3200" i="1" dirty="0" err="1"/>
              <a:t>physical</a:t>
            </a:r>
            <a:r>
              <a:rPr lang="nb-NO" sz="3200" i="1" dirty="0"/>
              <a:t> </a:t>
            </a:r>
            <a:r>
              <a:rPr lang="nb-NO" sz="3200" i="1" dirty="0" err="1"/>
              <a:t>laws</a:t>
            </a:r>
            <a:r>
              <a:rPr lang="nb-NO" sz="3200" i="1" dirty="0"/>
              <a:t> </a:t>
            </a:r>
            <a:r>
              <a:rPr lang="nb-NO" sz="3200" i="1" dirty="0" err="1"/>
              <a:t>necessary</a:t>
            </a:r>
            <a:r>
              <a:rPr lang="nb-NO" sz="3200" i="1" dirty="0"/>
              <a:t> for </a:t>
            </a:r>
            <a:r>
              <a:rPr lang="nb-NO" sz="3200" i="1" dirty="0" err="1"/>
              <a:t>the</a:t>
            </a:r>
            <a:r>
              <a:rPr lang="nb-NO" sz="3200" i="1" dirty="0"/>
              <a:t> </a:t>
            </a:r>
            <a:r>
              <a:rPr lang="nb-NO" sz="3200" i="1" dirty="0" err="1"/>
              <a:t>mathematical</a:t>
            </a:r>
            <a:r>
              <a:rPr lang="nb-NO" sz="3200" i="1" dirty="0"/>
              <a:t> </a:t>
            </a:r>
            <a:r>
              <a:rPr lang="nb-NO" sz="3200" i="1" dirty="0" err="1"/>
              <a:t>theory</a:t>
            </a:r>
            <a:r>
              <a:rPr lang="nb-NO" sz="3200" i="1" dirty="0"/>
              <a:t> </a:t>
            </a:r>
            <a:r>
              <a:rPr lang="nb-NO" sz="3200" i="1" dirty="0" err="1"/>
              <a:t>of</a:t>
            </a:r>
            <a:r>
              <a:rPr lang="nb-NO" sz="3200" i="1" dirty="0"/>
              <a:t> a </a:t>
            </a:r>
            <a:r>
              <a:rPr lang="nb-NO" sz="3200" i="1" dirty="0" err="1"/>
              <a:t>large</a:t>
            </a:r>
            <a:r>
              <a:rPr lang="nb-NO" sz="3200" i="1" dirty="0"/>
              <a:t> part </a:t>
            </a:r>
            <a:r>
              <a:rPr lang="nb-NO" sz="3200" i="1" dirty="0" err="1"/>
              <a:t>of</a:t>
            </a:r>
            <a:r>
              <a:rPr lang="nb-NO" sz="3200" i="1" dirty="0"/>
              <a:t> </a:t>
            </a:r>
            <a:r>
              <a:rPr lang="nb-NO" sz="3200" i="1" dirty="0" err="1"/>
              <a:t>physics</a:t>
            </a:r>
            <a:r>
              <a:rPr lang="nb-NO" sz="3200" i="1" dirty="0"/>
              <a:t> and </a:t>
            </a:r>
            <a:r>
              <a:rPr lang="nb-NO" sz="3200" i="1" dirty="0" err="1"/>
              <a:t>the</a:t>
            </a:r>
            <a:r>
              <a:rPr lang="nb-NO" sz="3200" i="1" dirty="0"/>
              <a:t> </a:t>
            </a:r>
            <a:r>
              <a:rPr lang="nb-NO" sz="3200" i="1" dirty="0" err="1"/>
              <a:t>whole</a:t>
            </a:r>
            <a:r>
              <a:rPr lang="nb-NO" sz="3200" i="1" dirty="0"/>
              <a:t> </a:t>
            </a:r>
            <a:r>
              <a:rPr lang="nb-NO" sz="3200" i="1" dirty="0" err="1"/>
              <a:t>of</a:t>
            </a:r>
            <a:r>
              <a:rPr lang="nb-NO" sz="3200" i="1" dirty="0"/>
              <a:t> </a:t>
            </a:r>
            <a:r>
              <a:rPr lang="nb-NO" sz="3200" i="1" dirty="0" err="1"/>
              <a:t>chemistry</a:t>
            </a:r>
            <a:r>
              <a:rPr lang="nb-NO" sz="3200" i="1" dirty="0"/>
              <a:t> </a:t>
            </a:r>
            <a:r>
              <a:rPr lang="nb-NO" sz="3200" i="1" dirty="0" err="1"/>
              <a:t>are</a:t>
            </a:r>
            <a:r>
              <a:rPr lang="nb-NO" sz="3200" i="1" dirty="0"/>
              <a:t> </a:t>
            </a:r>
            <a:r>
              <a:rPr lang="nb-NO" sz="3200" i="1" dirty="0" err="1"/>
              <a:t>thus</a:t>
            </a:r>
            <a:r>
              <a:rPr lang="nb-NO" sz="3200" i="1" dirty="0"/>
              <a:t> </a:t>
            </a:r>
            <a:r>
              <a:rPr lang="nb-NO" sz="3200" i="1" dirty="0" err="1"/>
              <a:t>completely</a:t>
            </a:r>
            <a:r>
              <a:rPr lang="nb-NO" sz="3200" i="1" dirty="0"/>
              <a:t> </a:t>
            </a:r>
            <a:r>
              <a:rPr lang="nb-NO" sz="3200" i="1" dirty="0" err="1"/>
              <a:t>known</a:t>
            </a:r>
            <a:r>
              <a:rPr lang="nb-NO" sz="3200" i="1" dirty="0"/>
              <a:t>, and </a:t>
            </a:r>
            <a:r>
              <a:rPr lang="nb-NO" sz="3200" i="1" dirty="0" err="1"/>
              <a:t>the</a:t>
            </a:r>
            <a:r>
              <a:rPr lang="nb-NO" sz="3200" i="1" dirty="0"/>
              <a:t> </a:t>
            </a:r>
            <a:r>
              <a:rPr lang="nb-NO" sz="3200" i="1" dirty="0" err="1"/>
              <a:t>difficulty</a:t>
            </a:r>
            <a:r>
              <a:rPr lang="nb-NO" sz="3200" i="1" dirty="0"/>
              <a:t> is </a:t>
            </a:r>
            <a:r>
              <a:rPr lang="nb-NO" sz="3200" i="1" dirty="0" err="1"/>
              <a:t>only</a:t>
            </a:r>
            <a:r>
              <a:rPr lang="nb-NO" sz="3200" i="1" dirty="0"/>
              <a:t> </a:t>
            </a:r>
            <a:r>
              <a:rPr lang="nb-NO" sz="3200" i="1" dirty="0" err="1"/>
              <a:t>that</a:t>
            </a:r>
            <a:r>
              <a:rPr lang="nb-NO" sz="3200" i="1" dirty="0"/>
              <a:t> </a:t>
            </a:r>
            <a:r>
              <a:rPr lang="nb-NO" sz="3200" i="1" dirty="0" err="1"/>
              <a:t>the</a:t>
            </a:r>
            <a:r>
              <a:rPr lang="nb-NO" sz="3200" i="1" dirty="0"/>
              <a:t> </a:t>
            </a:r>
            <a:r>
              <a:rPr lang="nb-NO" sz="3200" i="1" dirty="0" err="1"/>
              <a:t>exact</a:t>
            </a:r>
            <a:r>
              <a:rPr lang="nb-NO" sz="3200" i="1" dirty="0"/>
              <a:t> </a:t>
            </a:r>
            <a:r>
              <a:rPr lang="nb-NO" sz="3200" i="1" dirty="0" err="1"/>
              <a:t>application</a:t>
            </a:r>
            <a:r>
              <a:rPr lang="nb-NO" sz="3200" i="1" dirty="0"/>
              <a:t> </a:t>
            </a:r>
            <a:r>
              <a:rPr lang="nb-NO" sz="3200" i="1" dirty="0" err="1"/>
              <a:t>of</a:t>
            </a:r>
            <a:r>
              <a:rPr lang="nb-NO" sz="3200" i="1" dirty="0"/>
              <a:t> </a:t>
            </a:r>
            <a:r>
              <a:rPr lang="nb-NO" sz="3200" i="1" dirty="0" err="1"/>
              <a:t>these</a:t>
            </a:r>
            <a:r>
              <a:rPr lang="nb-NO" sz="3200" i="1" dirty="0"/>
              <a:t> </a:t>
            </a:r>
            <a:r>
              <a:rPr lang="nb-NO" sz="3200" i="1" dirty="0" err="1"/>
              <a:t>laws</a:t>
            </a:r>
            <a:r>
              <a:rPr lang="nb-NO" sz="3200" i="1" dirty="0"/>
              <a:t> leads to </a:t>
            </a:r>
            <a:r>
              <a:rPr lang="nb-NO" sz="3200" i="1" dirty="0" err="1"/>
              <a:t>equations</a:t>
            </a:r>
            <a:r>
              <a:rPr lang="nb-NO" sz="3200" i="1" dirty="0"/>
              <a:t> </a:t>
            </a:r>
            <a:r>
              <a:rPr lang="nb-NO" sz="3200" i="1" u="sng" dirty="0" err="1"/>
              <a:t>much</a:t>
            </a:r>
            <a:r>
              <a:rPr lang="nb-NO" sz="3200" i="1" u="sng" dirty="0"/>
              <a:t> </a:t>
            </a:r>
            <a:r>
              <a:rPr lang="nb-NO" sz="3200" i="1" u="sng" dirty="0" err="1"/>
              <a:t>too</a:t>
            </a:r>
            <a:r>
              <a:rPr lang="nb-NO" sz="3200" i="1" u="sng" dirty="0"/>
              <a:t> </a:t>
            </a:r>
            <a:r>
              <a:rPr lang="nb-NO" sz="3200" i="1" u="sng" dirty="0" err="1"/>
              <a:t>complicated</a:t>
            </a:r>
            <a:r>
              <a:rPr lang="nb-NO" sz="3200" i="1" u="sng" dirty="0"/>
              <a:t> to be soluble</a:t>
            </a:r>
            <a:r>
              <a:rPr lang="nb-NO" sz="3200" i="1" dirty="0"/>
              <a:t>.»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B909003-A657-5E77-2C15-B5503C216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83" y="1083366"/>
            <a:ext cx="3370748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1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A37559-0CC5-5DD6-7EF8-D5A05D9E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vi har sett til nå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4029FC-CCF2-D5DD-A685-A4E6057182CB}"/>
              </a:ext>
            </a:extLst>
          </p:cNvPr>
          <p:cNvSpPr/>
          <p:nvPr/>
        </p:nvSpPr>
        <p:spPr>
          <a:xfrm>
            <a:off x="748143" y="2760902"/>
            <a:ext cx="3061855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/>
              <a:t>Schrödingers</a:t>
            </a:r>
            <a:r>
              <a:rPr lang="nb-NO" sz="2000" dirty="0"/>
              <a:t> likning for N-elektronproblemet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47E8896-DA49-75F2-2FFC-5DBB4C4C17E7}"/>
              </a:ext>
            </a:extLst>
          </p:cNvPr>
          <p:cNvSpPr/>
          <p:nvPr/>
        </p:nvSpPr>
        <p:spPr>
          <a:xfrm>
            <a:off x="748141" y="4635126"/>
            <a:ext cx="3061855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Eksakt løsning:</a:t>
            </a:r>
          </a:p>
          <a:p>
            <a:pPr algn="ctr"/>
            <a:r>
              <a:rPr lang="nb-NO" sz="2000" i="1" dirty="0"/>
              <a:t>E</a:t>
            </a:r>
            <a:r>
              <a:rPr lang="nb-NO" sz="2000" dirty="0"/>
              <a:t>(</a:t>
            </a:r>
            <a:r>
              <a:rPr lang="nb-NO" sz="2000" i="1" dirty="0"/>
              <a:t>R</a:t>
            </a:r>
            <a:r>
              <a:rPr lang="nb-NO" sz="2000" dirty="0"/>
              <a:t>)</a:t>
            </a:r>
            <a:br>
              <a:rPr lang="nb-NO" sz="2000" dirty="0"/>
            </a:br>
            <a:r>
              <a:rPr lang="nb-NO" sz="2000" dirty="0"/>
              <a:t>𝛹(1,...,</a:t>
            </a:r>
            <a:r>
              <a:rPr lang="nb-NO" sz="2000" i="1" dirty="0"/>
              <a:t>N;R)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46F49-D72D-7CE7-D161-463C0D850D6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279069" y="4029451"/>
            <a:ext cx="2" cy="60567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97DAE1-D5E4-81AD-0495-D96C162389AB}"/>
              </a:ext>
            </a:extLst>
          </p:cNvPr>
          <p:cNvSpPr txBox="1"/>
          <p:nvPr/>
        </p:nvSpPr>
        <p:spPr>
          <a:xfrm>
            <a:off x="1198413" y="6074807"/>
            <a:ext cx="2161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Altfor komplisert!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5F323FA-976A-429E-F37D-985C022B5385}"/>
              </a:ext>
            </a:extLst>
          </p:cNvPr>
          <p:cNvSpPr/>
          <p:nvPr/>
        </p:nvSpPr>
        <p:spPr>
          <a:xfrm>
            <a:off x="4682835" y="2760902"/>
            <a:ext cx="3061855" cy="12746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Variasjonsmetoden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806FF6-9E8D-FC0E-E8F1-C78806FD47B5}"/>
              </a:ext>
            </a:extLst>
          </p:cNvPr>
          <p:cNvSpPr/>
          <p:nvPr/>
        </p:nvSpPr>
        <p:spPr>
          <a:xfrm>
            <a:off x="748142" y="1022102"/>
            <a:ext cx="3061855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/>
              <a:t>Hilbertrommet</a:t>
            </a:r>
            <a:r>
              <a:rPr lang="nb-NO" sz="2000" dirty="0"/>
              <a:t> for N elektroner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9E0013-E1B6-F70F-9DE0-AB3845328958}"/>
              </a:ext>
            </a:extLst>
          </p:cNvPr>
          <p:cNvSpPr/>
          <p:nvPr/>
        </p:nvSpPr>
        <p:spPr>
          <a:xfrm>
            <a:off x="4682834" y="1008249"/>
            <a:ext cx="3061855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En prøvebølgefunksjon med </a:t>
            </a:r>
            <a:r>
              <a:rPr lang="nb-NO" sz="2000" u="sng" dirty="0" err="1"/>
              <a:t>parametre</a:t>
            </a:r>
            <a:endParaRPr lang="nb-NO" sz="2000" u="sng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D06A73-50DB-BF6E-26A9-31E10DFCBCD2}"/>
              </a:ext>
            </a:extLst>
          </p:cNvPr>
          <p:cNvSpPr/>
          <p:nvPr/>
        </p:nvSpPr>
        <p:spPr>
          <a:xfrm>
            <a:off x="4682834" y="4635127"/>
            <a:ext cx="3061855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Tilnærmet løsning:</a:t>
            </a:r>
          </a:p>
          <a:p>
            <a:pPr algn="ctr"/>
            <a:r>
              <a:rPr lang="nb-NO" sz="2000" i="1" dirty="0"/>
              <a:t>E</a:t>
            </a:r>
            <a:r>
              <a:rPr lang="nb-NO" sz="2000" dirty="0"/>
              <a:t>(</a:t>
            </a:r>
            <a:r>
              <a:rPr lang="nb-NO" sz="2000" i="1" dirty="0"/>
              <a:t>R</a:t>
            </a:r>
            <a:r>
              <a:rPr lang="nb-NO" sz="2000" dirty="0"/>
              <a:t>)</a:t>
            </a:r>
            <a:br>
              <a:rPr lang="nb-NO" sz="2000" dirty="0"/>
            </a:br>
            <a:r>
              <a:rPr lang="nb-NO" sz="2000" dirty="0"/>
              <a:t>𝛹(1,...,</a:t>
            </a:r>
            <a:r>
              <a:rPr lang="nb-NO" sz="2000" i="1" dirty="0"/>
              <a:t>N;R)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5BEF28-C943-54B2-DCBD-0C80687691B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2279070" y="2290651"/>
            <a:ext cx="1" cy="47025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B3C0AB-231C-A9C6-8D50-07D862C3DB2D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6213762" y="2276798"/>
            <a:ext cx="1" cy="484104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800585-672F-2502-C2BD-F66F2A9FA81C}"/>
              </a:ext>
            </a:extLst>
          </p:cNvPr>
          <p:cNvCxnSpPr>
            <a:stCxn id="13" idx="2"/>
            <a:endCxn id="21" idx="0"/>
          </p:cNvCxnSpPr>
          <p:nvPr/>
        </p:nvCxnSpPr>
        <p:spPr>
          <a:xfrm flipH="1">
            <a:off x="6213762" y="4035520"/>
            <a:ext cx="1" cy="599607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BF77B35-9658-F823-10F0-63703A47D7CA}"/>
              </a:ext>
            </a:extLst>
          </p:cNvPr>
          <p:cNvSpPr/>
          <p:nvPr/>
        </p:nvSpPr>
        <p:spPr>
          <a:xfrm>
            <a:off x="8420931" y="2760902"/>
            <a:ext cx="3061855" cy="127461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Variasjonsmetoden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BCA60F-5ACA-F88A-8B03-AD9EB37115F2}"/>
              </a:ext>
            </a:extLst>
          </p:cNvPr>
          <p:cNvSpPr/>
          <p:nvPr/>
        </p:nvSpPr>
        <p:spPr>
          <a:xfrm>
            <a:off x="8420931" y="1008250"/>
            <a:ext cx="3061855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/>
              <a:t>Slater</a:t>
            </a:r>
            <a:r>
              <a:rPr lang="nb-NO" sz="2000" dirty="0"/>
              <a:t>-determinant</a:t>
            </a:r>
            <a:endParaRPr lang="nb-NO" sz="2000" u="sng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59F39E3-969D-BAC0-F1EE-6AC3F0A7A8D3}"/>
              </a:ext>
            </a:extLst>
          </p:cNvPr>
          <p:cNvSpPr/>
          <p:nvPr/>
        </p:nvSpPr>
        <p:spPr>
          <a:xfrm>
            <a:off x="8420931" y="4638696"/>
            <a:ext cx="3061855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Molekylorbitaler (</a:t>
            </a:r>
            <a:r>
              <a:rPr lang="nb-NO" sz="2000" dirty="0" err="1"/>
              <a:t>MOer</a:t>
            </a:r>
            <a:r>
              <a:rPr lang="nb-NO" sz="2000" dirty="0"/>
              <a:t>)</a:t>
            </a:r>
          </a:p>
          <a:p>
            <a:pPr algn="ctr"/>
            <a:r>
              <a:rPr lang="nb-NO" sz="2000" dirty="0"/>
              <a:t>𝜀</a:t>
            </a:r>
            <a:r>
              <a:rPr lang="nb-NO" sz="2000" baseline="-25000" dirty="0"/>
              <a:t>1</a:t>
            </a:r>
            <a:r>
              <a:rPr lang="nb-NO" sz="2000" dirty="0"/>
              <a:t> 𝜀</a:t>
            </a:r>
            <a:r>
              <a:rPr lang="nb-NO" sz="2000" baseline="-25000" dirty="0"/>
              <a:t>2</a:t>
            </a:r>
            <a:r>
              <a:rPr lang="nb-NO" sz="2000" dirty="0"/>
              <a:t> ... 𝜀</a:t>
            </a:r>
            <a:r>
              <a:rPr lang="nb-NO" sz="2000" baseline="-25000" dirty="0"/>
              <a:t>N</a:t>
            </a:r>
            <a:br>
              <a:rPr lang="nb-NO" sz="2000" dirty="0"/>
            </a:br>
            <a:r>
              <a:rPr lang="nb-NO" sz="2000" dirty="0"/>
              <a:t>𝜑</a:t>
            </a:r>
            <a:r>
              <a:rPr lang="nb-NO" sz="2000" baseline="-25000" dirty="0"/>
              <a:t>1</a:t>
            </a:r>
            <a:r>
              <a:rPr lang="nb-NO" sz="2000" dirty="0"/>
              <a:t> 𝜑</a:t>
            </a:r>
            <a:r>
              <a:rPr lang="nb-NO" sz="2000" baseline="-25000" dirty="0"/>
              <a:t>2</a:t>
            </a:r>
            <a:r>
              <a:rPr lang="nb-NO" sz="2000" dirty="0"/>
              <a:t> ... 𝜑</a:t>
            </a:r>
            <a:r>
              <a:rPr lang="nb-NO" sz="2000" i="1" baseline="-250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107CF0-BB42-AFC3-361E-F87DBB487BAD}"/>
              </a:ext>
            </a:extLst>
          </p:cNvPr>
          <p:cNvCxnSpPr>
            <a:stCxn id="31" idx="2"/>
            <a:endCxn id="30" idx="0"/>
          </p:cNvCxnSpPr>
          <p:nvPr/>
        </p:nvCxnSpPr>
        <p:spPr>
          <a:xfrm>
            <a:off x="9951859" y="2276799"/>
            <a:ext cx="0" cy="48410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1C6D63-1828-F667-F82B-C27FA603F4D0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9951859" y="4035520"/>
            <a:ext cx="0" cy="603176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0A612CA-4C89-C466-03C5-18246121A4B5}"/>
              </a:ext>
            </a:extLst>
          </p:cNvPr>
          <p:cNvSpPr txBox="1"/>
          <p:nvPr/>
        </p:nvSpPr>
        <p:spPr>
          <a:xfrm>
            <a:off x="5133106" y="6074807"/>
            <a:ext cx="216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«Maskin» for å lage tilnærminger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36306-87BE-02CF-D8A1-CE5F9A69B125}"/>
              </a:ext>
            </a:extLst>
          </p:cNvPr>
          <p:cNvSpPr txBox="1"/>
          <p:nvPr/>
        </p:nvSpPr>
        <p:spPr>
          <a:xfrm>
            <a:off x="8832278" y="6074806"/>
            <a:ext cx="216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En av de viktigste tilnærmingene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ADE2D7-AF54-7071-A4E2-1F960C1635E9}"/>
              </a:ext>
            </a:extLst>
          </p:cNvPr>
          <p:cNvSpPr txBox="1"/>
          <p:nvPr/>
        </p:nvSpPr>
        <p:spPr>
          <a:xfrm>
            <a:off x="8871203" y="331237"/>
            <a:ext cx="2161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 err="1"/>
              <a:t>Hartree-Fock</a:t>
            </a:r>
            <a:endParaRPr lang="nb-NO" sz="1600" i="1" dirty="0"/>
          </a:p>
        </p:txBody>
      </p:sp>
    </p:spTree>
    <p:extLst>
      <p:ext uri="{BB962C8B-B14F-4D97-AF65-F5344CB8AC3E}">
        <p14:creationId xmlns:p14="http://schemas.microsoft.com/office/powerpoint/2010/main" val="60776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6F874-5B85-C0EC-88D3-062F83A24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D70EF3-BCE9-48CE-AB36-DAF5D904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Post-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endParaRPr lang="nb-NO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76E5A99-004D-3DBC-F96A-9F3030D1149A}"/>
              </a:ext>
            </a:extLst>
          </p:cNvPr>
          <p:cNvSpPr/>
          <p:nvPr/>
        </p:nvSpPr>
        <p:spPr>
          <a:xfrm>
            <a:off x="4375404" y="2703194"/>
            <a:ext cx="3061855" cy="127461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Variasjonsmetoden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F6F2880-1E7F-3158-AA5E-92203CB60C2A}"/>
              </a:ext>
            </a:extLst>
          </p:cNvPr>
          <p:cNvSpPr/>
          <p:nvPr/>
        </p:nvSpPr>
        <p:spPr>
          <a:xfrm>
            <a:off x="4375404" y="950542"/>
            <a:ext cx="3061855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/>
              <a:t>Slater</a:t>
            </a:r>
            <a:r>
              <a:rPr lang="nb-NO" sz="2000" dirty="0"/>
              <a:t>-determinant</a:t>
            </a:r>
            <a:endParaRPr lang="nb-NO" sz="2000" u="sng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1282D8A-DC74-2171-E76B-932488EACF4F}"/>
              </a:ext>
            </a:extLst>
          </p:cNvPr>
          <p:cNvSpPr/>
          <p:nvPr/>
        </p:nvSpPr>
        <p:spPr>
          <a:xfrm>
            <a:off x="4375404" y="4580988"/>
            <a:ext cx="3061855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Molekylorbitaler (</a:t>
            </a:r>
            <a:r>
              <a:rPr lang="nb-NO" sz="2000" dirty="0" err="1"/>
              <a:t>MOer</a:t>
            </a:r>
            <a:r>
              <a:rPr lang="nb-NO" sz="2000" dirty="0"/>
              <a:t>)</a:t>
            </a:r>
          </a:p>
          <a:p>
            <a:pPr algn="ctr"/>
            <a:r>
              <a:rPr lang="nb-NO" sz="2000" dirty="0"/>
              <a:t>𝜀</a:t>
            </a:r>
            <a:r>
              <a:rPr lang="nb-NO" sz="2000" baseline="-25000" dirty="0"/>
              <a:t>1</a:t>
            </a:r>
            <a:r>
              <a:rPr lang="nb-NO" sz="2000" dirty="0"/>
              <a:t> 𝜀</a:t>
            </a:r>
            <a:r>
              <a:rPr lang="nb-NO" sz="2000" baseline="-25000" dirty="0"/>
              <a:t>2</a:t>
            </a:r>
            <a:r>
              <a:rPr lang="nb-NO" sz="2000" dirty="0"/>
              <a:t> ... 𝜀</a:t>
            </a:r>
            <a:r>
              <a:rPr lang="nb-NO" sz="2000" baseline="-25000" dirty="0"/>
              <a:t>N</a:t>
            </a:r>
            <a:br>
              <a:rPr lang="nb-NO" sz="2000" dirty="0"/>
            </a:br>
            <a:r>
              <a:rPr lang="nb-NO" sz="2000" dirty="0"/>
              <a:t>𝜑</a:t>
            </a:r>
            <a:r>
              <a:rPr lang="nb-NO" sz="2000" baseline="-25000" dirty="0"/>
              <a:t>1</a:t>
            </a:r>
            <a:r>
              <a:rPr lang="nb-NO" sz="2000" dirty="0"/>
              <a:t> 𝜑</a:t>
            </a:r>
            <a:r>
              <a:rPr lang="nb-NO" sz="2000" baseline="-25000" dirty="0"/>
              <a:t>2</a:t>
            </a:r>
            <a:r>
              <a:rPr lang="nb-NO" sz="2000" dirty="0"/>
              <a:t> ... 𝜑</a:t>
            </a:r>
            <a:r>
              <a:rPr lang="nb-NO" sz="2000" i="1" baseline="-25000" dirty="0"/>
              <a:t>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E61F2A-D6F2-CBC8-19C6-A8C7D972DD40}"/>
              </a:ext>
            </a:extLst>
          </p:cNvPr>
          <p:cNvCxnSpPr>
            <a:stCxn id="31" idx="2"/>
            <a:endCxn id="30" idx="0"/>
          </p:cNvCxnSpPr>
          <p:nvPr/>
        </p:nvCxnSpPr>
        <p:spPr>
          <a:xfrm>
            <a:off x="5906332" y="2219091"/>
            <a:ext cx="0" cy="48410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933E34-2996-5063-756F-F09E9BA81D7E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5906332" y="3977812"/>
            <a:ext cx="0" cy="603176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CBF9B45-09AC-CC26-71FC-17E24C7B9B55}"/>
              </a:ext>
            </a:extLst>
          </p:cNvPr>
          <p:cNvSpPr txBox="1"/>
          <p:nvPr/>
        </p:nvSpPr>
        <p:spPr>
          <a:xfrm>
            <a:off x="4825676" y="6095175"/>
            <a:ext cx="2161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Ligger i bunn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1D6CD18-5C76-9E40-2585-EE4DF09EBB54}"/>
              </a:ext>
            </a:extLst>
          </p:cNvPr>
          <p:cNvSpPr/>
          <p:nvPr/>
        </p:nvSpPr>
        <p:spPr>
          <a:xfrm>
            <a:off x="8492837" y="2703193"/>
            <a:ext cx="3214251" cy="127461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Variasjonsmetoden eller perturbasjonsteori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DD6D04-9431-F430-B624-E515AB933914}"/>
              </a:ext>
            </a:extLst>
          </p:cNvPr>
          <p:cNvSpPr/>
          <p:nvPr/>
        </p:nvSpPr>
        <p:spPr>
          <a:xfrm>
            <a:off x="8492837" y="938298"/>
            <a:ext cx="3214254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Bølgefunksjon konstruert med flere </a:t>
            </a:r>
            <a:r>
              <a:rPr lang="nb-NO" sz="2000" dirty="0" err="1"/>
              <a:t>Slater</a:t>
            </a:r>
            <a:r>
              <a:rPr lang="nb-NO" sz="2000" dirty="0"/>
              <a:t>-determinanter fra HF</a:t>
            </a:r>
            <a:endParaRPr lang="nb-NO" sz="2000" u="sng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E6AA8FA-1DB3-106E-4520-DA5FB0F6BF77}"/>
              </a:ext>
            </a:extLst>
          </p:cNvPr>
          <p:cNvSpPr/>
          <p:nvPr/>
        </p:nvSpPr>
        <p:spPr>
          <a:xfrm>
            <a:off x="8492837" y="4580987"/>
            <a:ext cx="3214246" cy="12685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Mer nøyaktig bølgefunksjon og energi</a:t>
            </a:r>
            <a:endParaRPr lang="nb-NO" sz="2000" i="1" baseline="-25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1559D8-AF9D-57AD-55FA-92C68348EE96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 flipH="1">
            <a:off x="10099963" y="2206847"/>
            <a:ext cx="1" cy="49634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7ACA56-E89B-CE16-2940-06E22E09C0A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10099960" y="3977811"/>
            <a:ext cx="3" cy="603176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2A67D0-0C81-BA29-3D1B-E81D1CBCF50D}"/>
              </a:ext>
            </a:extLst>
          </p:cNvPr>
          <p:cNvSpPr txBox="1"/>
          <p:nvPr/>
        </p:nvSpPr>
        <p:spPr>
          <a:xfrm>
            <a:off x="8943109" y="6095175"/>
            <a:ext cx="216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Systematisk korreksjon på HF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4DC5736-FC16-AAC0-6D88-EE67A61CE053}"/>
              </a:ext>
            </a:extLst>
          </p:cNvPr>
          <p:cNvCxnSpPr>
            <a:stCxn id="32" idx="3"/>
            <a:endCxn id="3" idx="1"/>
          </p:cNvCxnSpPr>
          <p:nvPr/>
        </p:nvCxnSpPr>
        <p:spPr>
          <a:xfrm flipV="1">
            <a:off x="7437259" y="1572573"/>
            <a:ext cx="1055578" cy="3642690"/>
          </a:xfrm>
          <a:prstGeom prst="bentConnector3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7DBFC77-8C0F-C1CC-C221-26DE22A5794E}"/>
              </a:ext>
            </a:extLst>
          </p:cNvPr>
          <p:cNvSpPr txBox="1"/>
          <p:nvPr/>
        </p:nvSpPr>
        <p:spPr>
          <a:xfrm>
            <a:off x="4825675" y="466439"/>
            <a:ext cx="2161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 err="1"/>
              <a:t>Hartree-Fock</a:t>
            </a:r>
            <a:r>
              <a:rPr lang="nb-NO" sz="1600" i="1" dirty="0"/>
              <a:t> (HF)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D2B9D1-B3BB-E044-9678-A19FFE752A5A}"/>
              </a:ext>
            </a:extLst>
          </p:cNvPr>
          <p:cNvSpPr txBox="1"/>
          <p:nvPr/>
        </p:nvSpPr>
        <p:spPr>
          <a:xfrm>
            <a:off x="8943108" y="466439"/>
            <a:ext cx="2161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/>
              <a:t>Post-</a:t>
            </a:r>
            <a:r>
              <a:rPr lang="nb-NO" sz="1600" i="1" dirty="0" err="1"/>
              <a:t>Hartree</a:t>
            </a:r>
            <a:r>
              <a:rPr lang="nb-NO" sz="1600" i="1" dirty="0"/>
              <a:t>-</a:t>
            </a:r>
            <a:r>
              <a:rPr lang="nb-NO" sz="1600" i="1" dirty="0" err="1"/>
              <a:t>Fock</a:t>
            </a:r>
            <a:endParaRPr lang="nb-NO" sz="1600" i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136598-23EA-B32C-DFBE-D1A3AFE24AE7}"/>
              </a:ext>
            </a:extLst>
          </p:cNvPr>
          <p:cNvSpPr/>
          <p:nvPr/>
        </p:nvSpPr>
        <p:spPr>
          <a:xfrm>
            <a:off x="683169" y="950542"/>
            <a:ext cx="2161309" cy="1268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AO-</a:t>
            </a:r>
            <a:r>
              <a:rPr lang="nb-NO" sz="2000" dirty="0" err="1"/>
              <a:t>basissett</a:t>
            </a:r>
            <a:endParaRPr lang="nb-NO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7BCE86-B00B-597F-8792-895CB09D015A}"/>
              </a:ext>
            </a:extLst>
          </p:cNvPr>
          <p:cNvCxnSpPr>
            <a:stCxn id="35" idx="3"/>
            <a:endCxn id="31" idx="1"/>
          </p:cNvCxnSpPr>
          <p:nvPr/>
        </p:nvCxnSpPr>
        <p:spPr>
          <a:xfrm>
            <a:off x="2844478" y="1584817"/>
            <a:ext cx="1530926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800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7314-5F01-72B4-8188-E2831832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Metoder, en grov oversikt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42B8-05FE-6B7F-B1DD-B4557A8F40B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904849" cy="5206598"/>
          </a:xfrm>
        </p:spPr>
        <p:txBody>
          <a:bodyPr/>
          <a:lstStyle/>
          <a:p>
            <a:r>
              <a:rPr lang="nb-NO" dirty="0"/>
              <a:t>Møller-</a:t>
            </a:r>
            <a:r>
              <a:rPr lang="nb-NO" dirty="0" err="1"/>
              <a:t>Plesset</a:t>
            </a:r>
            <a:r>
              <a:rPr lang="nb-NO" dirty="0"/>
              <a:t> perturbasjonsteori (</a:t>
            </a:r>
            <a:r>
              <a:rPr lang="nb-NO" dirty="0" err="1"/>
              <a:t>MP</a:t>
            </a:r>
            <a:r>
              <a:rPr lang="nb-NO" i="1" dirty="0" err="1"/>
              <a:t>n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Lineærkombinasjon av </a:t>
            </a:r>
            <a:r>
              <a:rPr lang="nb-NO" dirty="0" err="1"/>
              <a:t>Slater</a:t>
            </a:r>
            <a:r>
              <a:rPr lang="nb-NO" dirty="0"/>
              <a:t>-determinanter</a:t>
            </a:r>
          </a:p>
          <a:p>
            <a:pPr lvl="1"/>
            <a:r>
              <a:rPr lang="nb-NO" dirty="0"/>
              <a:t>Perturbasjonsteori → summasjon av «diagrammer»</a:t>
            </a:r>
          </a:p>
          <a:p>
            <a:endParaRPr lang="nb-NO" dirty="0"/>
          </a:p>
          <a:p>
            <a:r>
              <a:rPr lang="nb-NO" dirty="0" err="1"/>
              <a:t>Configuration-Interaction</a:t>
            </a:r>
            <a:r>
              <a:rPr lang="nb-NO" dirty="0"/>
              <a:t> (CI)</a:t>
            </a:r>
          </a:p>
          <a:p>
            <a:pPr lvl="1"/>
            <a:r>
              <a:rPr lang="nb-NO" dirty="0"/>
              <a:t>Lineærkombinasjon av </a:t>
            </a:r>
            <a:r>
              <a:rPr lang="nb-NO" dirty="0" err="1"/>
              <a:t>Slater</a:t>
            </a:r>
            <a:r>
              <a:rPr lang="nb-NO" dirty="0"/>
              <a:t>-determinanter</a:t>
            </a:r>
          </a:p>
          <a:p>
            <a:pPr lvl="1"/>
            <a:r>
              <a:rPr lang="nb-NO" dirty="0"/>
              <a:t>Variasjonsprinsippet → egenverdiproblem</a:t>
            </a:r>
          </a:p>
          <a:p>
            <a:pPr marL="457223" lvl="1" indent="0">
              <a:buNone/>
            </a:pPr>
            <a:endParaRPr lang="nb-NO" dirty="0"/>
          </a:p>
          <a:p>
            <a:r>
              <a:rPr lang="nb-NO" dirty="0" err="1"/>
              <a:t>Coupled</a:t>
            </a:r>
            <a:r>
              <a:rPr lang="nb-NO" dirty="0"/>
              <a:t>-Cluster-teori (CC)</a:t>
            </a:r>
          </a:p>
          <a:p>
            <a:pPr lvl="1"/>
            <a:r>
              <a:rPr lang="nb-NO" dirty="0"/>
              <a:t>«Eksponentiell ansats»</a:t>
            </a:r>
          </a:p>
          <a:p>
            <a:pPr lvl="1"/>
            <a:r>
              <a:rPr lang="nb-NO" dirty="0"/>
              <a:t>Projeksjonsmetode → algebraisk sett med likninger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EC22D7-F0FF-8C41-450C-FB5EFC8413BC}"/>
              </a:ext>
            </a:extLst>
          </p:cNvPr>
          <p:cNvCxnSpPr/>
          <p:nvPr/>
        </p:nvCxnSpPr>
        <p:spPr>
          <a:xfrm>
            <a:off x="9989127" y="1108364"/>
            <a:ext cx="0" cy="520930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57DCB2-B269-B2CF-4D86-D976A162FF21}"/>
              </a:ext>
            </a:extLst>
          </p:cNvPr>
          <p:cNvSpPr txBox="1"/>
          <p:nvPr/>
        </p:nvSpPr>
        <p:spPr>
          <a:xfrm>
            <a:off x="10238508" y="1057263"/>
            <a:ext cx="177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i="1" dirty="0"/>
              <a:t>Enklere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7A61A-EEED-BE48-F17F-A58CEC8EA318}"/>
              </a:ext>
            </a:extLst>
          </p:cNvPr>
          <p:cNvSpPr txBox="1"/>
          <p:nvPr/>
        </p:nvSpPr>
        <p:spPr>
          <a:xfrm>
            <a:off x="10238508" y="6038675"/>
            <a:ext cx="177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i="1" dirty="0"/>
              <a:t>Mer sofistikert</a:t>
            </a:r>
          </a:p>
        </p:txBody>
      </p:sp>
    </p:spTree>
    <p:extLst>
      <p:ext uri="{BB962C8B-B14F-4D97-AF65-F5344CB8AC3E}">
        <p14:creationId xmlns:p14="http://schemas.microsoft.com/office/powerpoint/2010/main" val="312442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2011-648B-AB21-07E6-474BC2B3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med </a:t>
            </a:r>
            <a:r>
              <a:rPr lang="nb-NO" dirty="0" err="1"/>
              <a:t>tetthetsfunksjonalteori</a:t>
            </a:r>
            <a:r>
              <a:rPr lang="nb-NO" dirty="0"/>
              <a:t> (DFT)?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FE3AB-5448-8857-A095-B8F4E27082E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DFT står i en særstilling</a:t>
            </a:r>
          </a:p>
          <a:p>
            <a:pPr lvl="1"/>
            <a:r>
              <a:rPr lang="nb-NO" dirty="0"/>
              <a:t>Arbeidshest, god balanse mellom kostnader og nøyaktighet</a:t>
            </a:r>
          </a:p>
          <a:p>
            <a:pPr lvl="1"/>
            <a:r>
              <a:rPr lang="nb-NO" dirty="0"/>
              <a:t>Basert på variasjonsprinsippet, men mangler en bølgefunksjon!</a:t>
            </a:r>
          </a:p>
          <a:p>
            <a:pPr lvl="1"/>
            <a:r>
              <a:rPr lang="nb-NO" dirty="0"/>
              <a:t>Full av </a:t>
            </a:r>
            <a:r>
              <a:rPr lang="nb-NO" u="sng" dirty="0"/>
              <a:t>ikke-systematiske tilnærminger, «hit or miss»</a:t>
            </a:r>
            <a:endParaRPr lang="nb-NO" dirty="0"/>
          </a:p>
          <a:p>
            <a:pPr lvl="1"/>
            <a:r>
              <a:rPr lang="nb-NO" dirty="0"/>
              <a:t>Det er mange tilfeller der DFT rett og slett ikke er brukbart</a:t>
            </a:r>
          </a:p>
          <a:p>
            <a:pPr lvl="1"/>
            <a:endParaRPr lang="nb-NO" dirty="0"/>
          </a:p>
          <a:p>
            <a:r>
              <a:rPr lang="nb-NO" dirty="0"/>
              <a:t>Post-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-metoder er nyttige når ...</a:t>
            </a:r>
          </a:p>
          <a:p>
            <a:pPr lvl="1"/>
            <a:r>
              <a:rPr lang="nb-NO" dirty="0"/>
              <a:t>Vi ønsker å </a:t>
            </a:r>
            <a:r>
              <a:rPr lang="nb-NO" dirty="0" err="1"/>
              <a:t>benchmarke</a:t>
            </a:r>
            <a:r>
              <a:rPr lang="nb-NO" dirty="0"/>
              <a:t> andre metoder (som DFT!)</a:t>
            </a:r>
          </a:p>
          <a:p>
            <a:pPr lvl="1"/>
            <a:r>
              <a:rPr lang="nb-NO" dirty="0"/>
              <a:t>Vi ønsker å studere systemer som overgangsmetaller, eksiterte tilstander, </a:t>
            </a:r>
            <a:r>
              <a:rPr lang="nb-NO" dirty="0" err="1"/>
              <a:t>diradikaler</a:t>
            </a:r>
            <a:r>
              <a:rPr lang="nb-NO" dirty="0"/>
              <a:t>, ladningstransport, Van der Waals-krefter, ...</a:t>
            </a:r>
          </a:p>
          <a:p>
            <a:pPr lvl="1"/>
            <a:r>
              <a:rPr lang="nb-NO" dirty="0"/>
              <a:t>Generelt: Molekylet har </a:t>
            </a:r>
            <a:r>
              <a:rPr lang="nb-NO" u="sng" dirty="0"/>
              <a:t>elektroner med stor grad av korrelasjon</a:t>
            </a:r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26311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0B7B3-BBC7-0088-7FC3-EB5583D7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Elektronkorrelasjon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2876-2290-DCF0-4D27-C46828E301A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RHF er bare en første tilnærming</a:t>
            </a:r>
          </a:p>
          <a:p>
            <a:pPr lvl="1"/>
            <a:r>
              <a:rPr lang="nb-NO" dirty="0"/>
              <a:t>Elektronene er ikke korrelerte, «</a:t>
            </a:r>
            <a:r>
              <a:rPr lang="nb-NO" dirty="0" err="1"/>
              <a:t>mean</a:t>
            </a:r>
            <a:r>
              <a:rPr lang="nb-NO" dirty="0"/>
              <a:t>-</a:t>
            </a:r>
            <a:r>
              <a:rPr lang="nb-NO" dirty="0" err="1"/>
              <a:t>field</a:t>
            </a:r>
            <a:r>
              <a:rPr lang="nb-NO" dirty="0"/>
              <a:t>»-beskrivelse</a:t>
            </a:r>
          </a:p>
          <a:p>
            <a:pPr lvl="1"/>
            <a:endParaRPr lang="nb-NO" dirty="0"/>
          </a:p>
          <a:p>
            <a:r>
              <a:rPr lang="nb-NO" dirty="0"/>
              <a:t>Den eksakte bølgefunksjonen er </a:t>
            </a:r>
            <a:r>
              <a:rPr lang="nb-NO" u="sng" dirty="0"/>
              <a:t>mye mer komplisert</a:t>
            </a:r>
          </a:p>
          <a:p>
            <a:pPr lvl="1"/>
            <a:r>
              <a:rPr lang="nb-NO" dirty="0"/>
              <a:t>Elektronene vekselvirker, er korrelerte i virkeligheten	</a:t>
            </a:r>
          </a:p>
          <a:p>
            <a:pPr lvl="1"/>
            <a:endParaRPr lang="nb-NO" dirty="0"/>
          </a:p>
          <a:p>
            <a:r>
              <a:rPr lang="nb-NO" dirty="0"/>
              <a:t>To tilfeller:</a:t>
            </a:r>
          </a:p>
          <a:p>
            <a:pPr lvl="1"/>
            <a:r>
              <a:rPr lang="nb-NO" dirty="0"/>
              <a:t>RHF en </a:t>
            </a:r>
            <a:r>
              <a:rPr lang="nb-NO" u="sng" dirty="0"/>
              <a:t>god</a:t>
            </a:r>
            <a:r>
              <a:rPr lang="nb-NO" dirty="0"/>
              <a:t> førstetilnærming («dynamisk korrelasjon»)</a:t>
            </a:r>
          </a:p>
          <a:p>
            <a:pPr lvl="1"/>
            <a:r>
              <a:rPr lang="nb-NO" dirty="0"/>
              <a:t>RHF en </a:t>
            </a:r>
            <a:r>
              <a:rPr lang="nb-NO" u="sng" dirty="0"/>
              <a:t>dårlig</a:t>
            </a:r>
            <a:r>
              <a:rPr lang="nb-NO" dirty="0"/>
              <a:t> førstetilnærming («statisk/ikke-dynamisk korrelasjon»)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86302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47008</TotalTime>
  <Words>1194</Words>
  <Application>Microsoft Macintosh PowerPoint</Application>
  <PresentationFormat>Widescreen</PresentationFormat>
  <Paragraphs>280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Arial, sans-serif</vt:lpstr>
      <vt:lpstr>Calibri</vt:lpstr>
      <vt:lpstr>Office Theme</vt:lpstr>
      <vt:lpstr>KJM2601 – forelesning 21</vt:lpstr>
      <vt:lpstr>Introduksjon til  Post-Hartree-Fock-metoder</vt:lpstr>
      <vt:lpstr>Kvantekjemi</vt:lpstr>
      <vt:lpstr>P.A.M. Dirac om kvantemekanikk (1929)</vt:lpstr>
      <vt:lpstr>Hva vi har sett til nå</vt:lpstr>
      <vt:lpstr>Post-Hartree-Fock</vt:lpstr>
      <vt:lpstr>Metoder, en grov oversikt</vt:lpstr>
      <vt:lpstr>Hva med tetthetsfunksjonalteori (DFT)?</vt:lpstr>
      <vt:lpstr>Elektronkorrelasjon</vt:lpstr>
      <vt:lpstr>Korrelasjonsenergi</vt:lpstr>
      <vt:lpstr>Ikke «sære» eksempler av akademisk interesse!</vt:lpstr>
      <vt:lpstr>Configuration-Interaction</vt:lpstr>
      <vt:lpstr>Hva RHF gir oss</vt:lpstr>
      <vt:lpstr>Eksitasjoner</vt:lpstr>
      <vt:lpstr>FCI-metoden</vt:lpstr>
      <vt:lpstr>Trunkert CI</vt:lpstr>
      <vt:lpstr>Eksempel: CI for He</vt:lpstr>
      <vt:lpstr>CI-metoden: Likninger</vt:lpstr>
      <vt:lpstr>Trunkert CI er ikke størrelses-ekstensiv</vt:lpstr>
      <vt:lpstr>Møller-Plesset-perturbasjonsteori</vt:lpstr>
      <vt:lpstr>Møller-Plesset-perturbasjonsteori 1</vt:lpstr>
      <vt:lpstr>Møller-Plesset-perturbasjonsteori 2</vt:lpstr>
      <vt:lpstr>Møller-Plesset-perturbasjonsteori 3</vt:lpstr>
      <vt:lpstr>Coupled-Cluster-metoden</vt:lpstr>
      <vt:lpstr>Coupled-Cluster-metoden (CC)</vt:lpstr>
      <vt:lpstr>CI med cluster-operatorer</vt:lpstr>
      <vt:lpstr>He-He-eksempel</vt:lpstr>
      <vt:lpstr>Beregningskostnader</vt:lpstr>
      <vt:lpstr>Hva koster en kvantekjemisk modellberegning?</vt:lpstr>
      <vt:lpstr>MP2</vt:lpstr>
      <vt:lpstr>CI og CC-kostnader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117</cp:revision>
  <cp:lastPrinted>2024-09-26T08:04:23Z</cp:lastPrinted>
  <dcterms:created xsi:type="dcterms:W3CDTF">2024-08-23T10:30:26Z</dcterms:created>
  <dcterms:modified xsi:type="dcterms:W3CDTF">2024-11-15T08:24:57Z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